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2" r:id="rId2"/>
    <p:sldMasterId id="2147484038" r:id="rId3"/>
  </p:sldMasterIdLst>
  <p:notesMasterIdLst>
    <p:notesMasterId r:id="rId14"/>
  </p:notesMasterIdLst>
  <p:sldIdLst>
    <p:sldId id="306" r:id="rId4"/>
    <p:sldId id="532" r:id="rId5"/>
    <p:sldId id="533" r:id="rId6"/>
    <p:sldId id="534" r:id="rId7"/>
    <p:sldId id="535" r:id="rId8"/>
    <p:sldId id="489" r:id="rId9"/>
    <p:sldId id="539" r:id="rId10"/>
    <p:sldId id="525" r:id="rId11"/>
    <p:sldId id="538" r:id="rId12"/>
    <p:sldId id="488" r:id="rId13"/>
  </p:sldIdLst>
  <p:sldSz cx="10693400" cy="7561263"/>
  <p:notesSz cx="6797675" cy="9926638"/>
  <p:defaultTextStyle>
    <a:defPPr>
      <a:defRPr lang="ru-RU"/>
    </a:defPPr>
    <a:lvl1pPr marL="0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4605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29186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43784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58386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72979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087588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02189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16774" algn="l" defTabSz="102918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7D"/>
    <a:srgbClr val="4F81BD"/>
    <a:srgbClr val="0066CC"/>
    <a:srgbClr val="FFFF99"/>
    <a:srgbClr val="FFFF66"/>
    <a:srgbClr val="FABF8E"/>
    <a:srgbClr val="F68E38"/>
    <a:srgbClr val="6699CC"/>
    <a:srgbClr val="576E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0" autoAdjust="0"/>
    <p:restoredTop sz="99145" autoAdjust="0"/>
  </p:normalViewPr>
  <p:slideViewPr>
    <p:cSldViewPr showGuides="1">
      <p:cViewPr varScale="1">
        <p:scale>
          <a:sx n="68" d="100"/>
          <a:sy n="68" d="100"/>
        </p:scale>
        <p:origin x="-210" y="-96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pos="3368"/>
        <p:guide pos="828"/>
        <p:guide pos="1824"/>
        <p:guide pos="6011"/>
        <p:guide pos="6457"/>
        <p:guide pos="606"/>
        <p:guide pos="1826"/>
        <p:guide pos="5998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4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14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14.12.2020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6125"/>
            <a:ext cx="52705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4" tIns="45477" rIns="90954" bIns="4547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73"/>
            <a:ext cx="5438140" cy="4466987"/>
          </a:xfrm>
          <a:prstGeom prst="rect">
            <a:avLst/>
          </a:prstGeom>
        </p:spPr>
        <p:txBody>
          <a:bodyPr vert="horz" lIns="90954" tIns="45477" rIns="90954" bIns="4547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28599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428599"/>
            <a:ext cx="2945659" cy="496332"/>
          </a:xfrm>
          <a:prstGeom prst="rect">
            <a:avLst/>
          </a:prstGeom>
        </p:spPr>
        <p:txBody>
          <a:bodyPr vert="horz" lIns="90954" tIns="45477" rIns="90954" bIns="45477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605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9186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784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8386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979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7588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2189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6774" algn="l" defTabSz="102918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3588" y="746125"/>
            <a:ext cx="527050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38919" indent="-284199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36798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591518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46235" indent="-2273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0954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55673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10393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65111" indent="-227360" defTabSz="10357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35750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35750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7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755"/>
            <a:ext cx="9089390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5160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4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3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87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3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8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2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75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9"/>
            <a:ext cx="641604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46904" indent="0">
              <a:buNone/>
              <a:defRPr sz="4100"/>
            </a:lvl2pPr>
            <a:lvl3pPr marL="1293793" indent="0">
              <a:buNone/>
              <a:defRPr sz="3400"/>
            </a:lvl3pPr>
            <a:lvl4pPr marL="1940690" indent="0">
              <a:buNone/>
              <a:defRPr sz="2900"/>
            </a:lvl4pPr>
            <a:lvl5pPr marL="2587595" indent="0">
              <a:buNone/>
              <a:defRPr sz="2900"/>
            </a:lvl5pPr>
            <a:lvl6pPr marL="3234503" indent="0">
              <a:buNone/>
              <a:defRPr sz="2900"/>
            </a:lvl6pPr>
            <a:lvl7pPr marL="3881396" indent="0">
              <a:buNone/>
              <a:defRPr sz="2900"/>
            </a:lvl7pPr>
            <a:lvl8pPr marL="4528307" indent="0">
              <a:buNone/>
              <a:defRPr sz="2900"/>
            </a:lvl8pPr>
            <a:lvl9pPr marL="5175197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46904" indent="0">
              <a:buNone/>
              <a:defRPr sz="1800"/>
            </a:lvl2pPr>
            <a:lvl3pPr marL="1293793" indent="0">
              <a:buNone/>
              <a:defRPr sz="1400"/>
            </a:lvl3pPr>
            <a:lvl4pPr marL="1940690" indent="0">
              <a:buNone/>
              <a:defRPr sz="1300"/>
            </a:lvl4pPr>
            <a:lvl5pPr marL="2587595" indent="0">
              <a:buNone/>
              <a:defRPr sz="1300"/>
            </a:lvl5pPr>
            <a:lvl6pPr marL="3234503" indent="0">
              <a:buNone/>
              <a:defRPr sz="1300"/>
            </a:lvl6pPr>
            <a:lvl7pPr marL="3881396" indent="0">
              <a:buNone/>
              <a:defRPr sz="1300"/>
            </a:lvl7pPr>
            <a:lvl8pPr marL="4528307" indent="0">
              <a:buNone/>
              <a:defRPr sz="1300"/>
            </a:lvl8pPr>
            <a:lvl9pPr marL="517519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76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42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7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708"/>
            <a:ext cx="9089390" cy="1620771"/>
          </a:xfrm>
        </p:spPr>
        <p:txBody>
          <a:bodyPr>
            <a:normAutofit/>
          </a:bodyPr>
          <a:lstStyle>
            <a:lvl1pPr>
              <a:defRPr sz="7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5160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4100" b="0">
                <a:solidFill>
                  <a:schemeClr val="bg1"/>
                </a:solidFill>
                <a:latin typeface="+mj-lt"/>
              </a:defRPr>
            </a:lvl1pPr>
            <a:lvl2pPr marL="650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1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2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265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0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13" y="1771652"/>
            <a:ext cx="8561139" cy="5324476"/>
          </a:xfrm>
        </p:spPr>
        <p:txBody>
          <a:bodyPr/>
          <a:lstStyle>
            <a:lvl1pPr marL="453277" indent="0">
              <a:buFontTx/>
              <a:buNone/>
              <a:defRPr b="1">
                <a:latin typeface="+mj-lt"/>
              </a:defRPr>
            </a:lvl1pPr>
            <a:lvl2pPr marL="449328" indent="3990">
              <a:defRPr>
                <a:latin typeface="+mj-lt"/>
              </a:defRPr>
            </a:lvl2pPr>
            <a:lvl3pPr marL="783872" indent="-324643">
              <a:tabLst/>
              <a:defRPr>
                <a:latin typeface="+mj-lt"/>
              </a:defRPr>
            </a:lvl3pPr>
            <a:lvl4pPr marL="0" indent="449328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4021" tIns="57003" rIns="114021" bIns="57003" rtlCol="0">
            <a:noAutofit/>
          </a:bodyPr>
          <a:lstStyle/>
          <a:p>
            <a:pPr defTabSz="1300604"/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17"/>
            <a:ext cx="8580438" cy="1219199"/>
          </a:xfrm>
        </p:spPr>
        <p:txBody>
          <a:bodyPr/>
          <a:lstStyle>
            <a:lvl1pPr marL="0" marR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5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13" y="1771652"/>
            <a:ext cx="8561139" cy="5324476"/>
          </a:xfrm>
        </p:spPr>
        <p:txBody>
          <a:bodyPr/>
          <a:lstStyle>
            <a:lvl1pPr marL="453277" indent="0">
              <a:buFontTx/>
              <a:buNone/>
              <a:defRPr b="1">
                <a:latin typeface="+mj-lt"/>
              </a:defRPr>
            </a:lvl1pPr>
            <a:lvl2pPr marL="453277" indent="0">
              <a:defRPr>
                <a:latin typeface="+mj-lt"/>
              </a:defRPr>
            </a:lvl2pPr>
            <a:lvl3pPr marL="783872" indent="-324643">
              <a:defRPr>
                <a:latin typeface="+mj-lt"/>
              </a:defRPr>
            </a:lvl3pPr>
            <a:lvl4pPr marL="0" indent="449328">
              <a:defRPr>
                <a:latin typeface="+mj-lt"/>
              </a:defRPr>
            </a:lvl4pPr>
            <a:lvl5pPr marL="178944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17"/>
            <a:ext cx="8581268" cy="1219199"/>
          </a:xfrm>
        </p:spPr>
        <p:txBody>
          <a:bodyPr/>
          <a:lstStyle>
            <a:lvl1pPr marL="0" marR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3006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56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5" y="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13" y="1116335"/>
            <a:ext cx="8561139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13" y="3781427"/>
            <a:ext cx="8561139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030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6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5090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0121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515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9018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521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2024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30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0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202" y="1771650"/>
            <a:ext cx="4262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05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67" y="1771657"/>
            <a:ext cx="4297419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307" indent="0">
              <a:buNone/>
              <a:defRPr sz="2900" b="1"/>
            </a:lvl2pPr>
            <a:lvl3pPr marL="1300604" indent="0">
              <a:buNone/>
              <a:defRPr sz="2600" b="1"/>
            </a:lvl3pPr>
            <a:lvl4pPr marL="1950905" indent="0">
              <a:buNone/>
              <a:defRPr sz="2200" b="1"/>
            </a:lvl4pPr>
            <a:lvl5pPr marL="2601219" indent="0">
              <a:buNone/>
              <a:defRPr sz="2200" b="1"/>
            </a:lvl5pPr>
            <a:lvl6pPr marL="3251509" indent="0">
              <a:buNone/>
              <a:defRPr sz="2200" b="1"/>
            </a:lvl6pPr>
            <a:lvl7pPr marL="3901824" indent="0">
              <a:buNone/>
              <a:defRPr sz="2200" b="1"/>
            </a:lvl7pPr>
            <a:lvl8pPr marL="4552123" indent="0">
              <a:buNone/>
              <a:defRPr sz="2200" b="1"/>
            </a:lvl8pPr>
            <a:lvl9pPr marL="520243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267" y="2397901"/>
            <a:ext cx="4297419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66" y="1771657"/>
            <a:ext cx="4195762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307" indent="0">
              <a:buNone/>
              <a:defRPr sz="2900" b="1"/>
            </a:lvl2pPr>
            <a:lvl3pPr marL="1300604" indent="0">
              <a:buNone/>
              <a:defRPr sz="2600" b="1"/>
            </a:lvl3pPr>
            <a:lvl4pPr marL="1950905" indent="0">
              <a:buNone/>
              <a:defRPr sz="2200" b="1"/>
            </a:lvl4pPr>
            <a:lvl5pPr marL="2601219" indent="0">
              <a:buNone/>
              <a:defRPr sz="2200" b="1"/>
            </a:lvl5pPr>
            <a:lvl6pPr marL="3251509" indent="0">
              <a:buNone/>
              <a:defRPr sz="2200" b="1"/>
            </a:lvl6pPr>
            <a:lvl7pPr marL="3901824" indent="0">
              <a:buNone/>
              <a:defRPr sz="2200" b="1"/>
            </a:lvl7pPr>
            <a:lvl8pPr marL="4552123" indent="0">
              <a:buNone/>
              <a:defRPr sz="2200" b="1"/>
            </a:lvl8pPr>
            <a:lvl9pPr marL="520243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66" y="2412479"/>
            <a:ext cx="4195762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2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71" y="21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53" y="1771664"/>
            <a:ext cx="8561139" cy="5324476"/>
          </a:xfrm>
        </p:spPr>
        <p:txBody>
          <a:bodyPr/>
          <a:lstStyle>
            <a:lvl1pPr marL="450888" indent="0">
              <a:buFontTx/>
              <a:buNone/>
              <a:defRPr b="1">
                <a:latin typeface="+mj-lt"/>
              </a:defRPr>
            </a:lvl1pPr>
            <a:lvl2pPr marL="446996" indent="3990">
              <a:defRPr>
                <a:latin typeface="+mj-lt"/>
              </a:defRPr>
            </a:lvl2pPr>
            <a:lvl3pPr marL="779777" indent="-322931">
              <a:tabLst/>
              <a:defRPr>
                <a:latin typeface="+mj-lt"/>
              </a:defRPr>
            </a:lvl3pPr>
            <a:lvl4pPr marL="0" indent="446996">
              <a:lnSpc>
                <a:spcPts val="2260"/>
              </a:lnSpc>
              <a:spcBef>
                <a:spcPts val="503"/>
              </a:spcBef>
              <a:defRPr>
                <a:latin typeface="+mj-lt"/>
              </a:defRPr>
            </a:lvl4pPr>
            <a:lvl5pPr>
              <a:lnSpc>
                <a:spcPts val="2260"/>
              </a:lnSpc>
              <a:spcBef>
                <a:spcPts val="50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2" y="5652845"/>
            <a:ext cx="1080120" cy="415498"/>
          </a:xfrm>
          <a:prstGeom prst="rect">
            <a:avLst/>
          </a:prstGeom>
          <a:noFill/>
        </p:spPr>
        <p:txBody>
          <a:bodyPr wrap="square" lIns="113416" tIns="56705" rIns="113416" bIns="56705" rtlCol="0">
            <a:noAutofit/>
          </a:bodyPr>
          <a:lstStyle/>
          <a:p>
            <a:endParaRPr lang="ru-RU" sz="2600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531"/>
            <a:ext cx="8580438" cy="1219199"/>
          </a:xfrm>
        </p:spPr>
        <p:txBody>
          <a:bodyPr/>
          <a:lstStyle>
            <a:lvl1pPr marL="0" marR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30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83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9036" y="6474804"/>
            <a:ext cx="663576" cy="720080"/>
          </a:xfrm>
          <a:prstGeom prst="rect">
            <a:avLst/>
          </a:prstGeom>
        </p:spPr>
        <p:txBody>
          <a:bodyPr vert="horz" lIns="103464" tIns="51734" rIns="103464" bIns="51734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22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3" y="301125"/>
            <a:ext cx="3518055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9"/>
            <a:ext cx="5977907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3" y="1582265"/>
            <a:ext cx="3518055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50307" indent="0">
              <a:buNone/>
              <a:defRPr sz="1800"/>
            </a:lvl2pPr>
            <a:lvl3pPr marL="1300604" indent="0">
              <a:buNone/>
              <a:defRPr sz="1400"/>
            </a:lvl3pPr>
            <a:lvl4pPr marL="1950905" indent="0">
              <a:buNone/>
              <a:defRPr sz="1300"/>
            </a:lvl4pPr>
            <a:lvl5pPr marL="2601219" indent="0">
              <a:buNone/>
              <a:defRPr sz="1300"/>
            </a:lvl5pPr>
            <a:lvl6pPr marL="3251509" indent="0">
              <a:buNone/>
              <a:defRPr sz="1300"/>
            </a:lvl6pPr>
            <a:lvl7pPr marL="3901824" indent="0">
              <a:buNone/>
              <a:defRPr sz="1300"/>
            </a:lvl7pPr>
            <a:lvl8pPr marL="4552123" indent="0">
              <a:buNone/>
              <a:defRPr sz="1300"/>
            </a:lvl8pPr>
            <a:lvl9pPr marL="520243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2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9"/>
            <a:ext cx="6416040" cy="62485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4600"/>
            </a:lvl1pPr>
            <a:lvl2pPr marL="650307" indent="0">
              <a:buNone/>
              <a:defRPr sz="4100"/>
            </a:lvl2pPr>
            <a:lvl3pPr marL="1300604" indent="0">
              <a:buNone/>
              <a:defRPr sz="3400"/>
            </a:lvl3pPr>
            <a:lvl4pPr marL="1950905" indent="0">
              <a:buNone/>
              <a:defRPr sz="2900"/>
            </a:lvl4pPr>
            <a:lvl5pPr marL="2601219" indent="0">
              <a:buNone/>
              <a:defRPr sz="2900"/>
            </a:lvl5pPr>
            <a:lvl6pPr marL="3251509" indent="0">
              <a:buNone/>
              <a:defRPr sz="2900"/>
            </a:lvl6pPr>
            <a:lvl7pPr marL="3901824" indent="0">
              <a:buNone/>
              <a:defRPr sz="2900"/>
            </a:lvl7pPr>
            <a:lvl8pPr marL="4552123" indent="0">
              <a:buNone/>
              <a:defRPr sz="2900"/>
            </a:lvl8pPr>
            <a:lvl9pPr marL="5202430" indent="0">
              <a:buNone/>
              <a:defRPr sz="29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100"/>
            </a:lvl1pPr>
            <a:lvl2pPr marL="650307" indent="0">
              <a:buNone/>
              <a:defRPr sz="1800"/>
            </a:lvl2pPr>
            <a:lvl3pPr marL="1300604" indent="0">
              <a:buNone/>
              <a:defRPr sz="1400"/>
            </a:lvl3pPr>
            <a:lvl4pPr marL="1950905" indent="0">
              <a:buNone/>
              <a:defRPr sz="1300"/>
            </a:lvl4pPr>
            <a:lvl5pPr marL="2601219" indent="0">
              <a:buNone/>
              <a:defRPr sz="1300"/>
            </a:lvl5pPr>
            <a:lvl6pPr marL="3251509" indent="0">
              <a:buNone/>
              <a:defRPr sz="1300"/>
            </a:lvl6pPr>
            <a:lvl7pPr marL="3901824" indent="0">
              <a:buNone/>
              <a:defRPr sz="1300"/>
            </a:lvl7pPr>
            <a:lvl8pPr marL="4552123" indent="0">
              <a:buNone/>
              <a:defRPr sz="1300"/>
            </a:lvl8pPr>
            <a:lvl9pPr marL="520243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27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345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76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87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603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6931024" y="5653436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980" tIns="56987" rIns="113980" bIns="56987"/>
          <a:lstStyle>
            <a:lvl1pPr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1300604">
              <a:defRPr/>
            </a:pPr>
            <a:endParaRPr kumimoji="0" lang="ru-RU" altLang="ru-RU" sz="2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8022D-7600-4DE2-BC80-0055B043C132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09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165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8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40"/>
            <a:ext cx="9089390" cy="1620771"/>
          </a:xfrm>
        </p:spPr>
        <p:txBody>
          <a:bodyPr>
            <a:normAutofit/>
          </a:bodyPr>
          <a:lstStyle>
            <a:lvl1pPr>
              <a:defRPr sz="5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2" y="5364911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7221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1" y="2114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79" y="1771666"/>
            <a:ext cx="8561139" cy="5324475"/>
          </a:xfrm>
        </p:spPr>
        <p:txBody>
          <a:bodyPr/>
          <a:lstStyle>
            <a:lvl1pPr marL="362862" indent="0">
              <a:buFontTx/>
              <a:buNone/>
              <a:defRPr b="1">
                <a:latin typeface="+mj-lt"/>
              </a:defRPr>
            </a:lvl1pPr>
            <a:lvl2pPr marL="359689" indent="3175">
              <a:defRPr>
                <a:latin typeface="+mj-lt"/>
              </a:defRPr>
            </a:lvl2pPr>
            <a:lvl3pPr marL="627479" indent="-259866">
              <a:tabLst/>
              <a:defRPr>
                <a:latin typeface="+mj-lt"/>
              </a:defRPr>
            </a:lvl3pPr>
            <a:lvl4pPr marL="0" indent="359689">
              <a:lnSpc>
                <a:spcPts val="1798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798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80" y="5652845"/>
            <a:ext cx="1080120" cy="415498"/>
          </a:xfrm>
          <a:prstGeom prst="rect">
            <a:avLst/>
          </a:prstGeom>
          <a:noFill/>
        </p:spPr>
        <p:txBody>
          <a:bodyPr wrap="square" lIns="91270" tIns="45634" rIns="91270" bIns="45634" rtlCol="0">
            <a:noAutofit/>
          </a:bodyPr>
          <a:lstStyle/>
          <a:p>
            <a:pPr defTabSz="1041114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469"/>
            <a:ext cx="8580438" cy="1219199"/>
          </a:xfrm>
        </p:spPr>
        <p:txBody>
          <a:bodyPr/>
          <a:lstStyle>
            <a:lvl1pPr marL="0" marR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0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83" y="523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253" y="1771664"/>
            <a:ext cx="8561139" cy="5324476"/>
          </a:xfrm>
        </p:spPr>
        <p:txBody>
          <a:bodyPr/>
          <a:lstStyle>
            <a:lvl1pPr marL="450888" indent="0">
              <a:buFontTx/>
              <a:buNone/>
              <a:defRPr b="1">
                <a:latin typeface="+mj-lt"/>
              </a:defRPr>
            </a:lvl1pPr>
            <a:lvl2pPr marL="450888" indent="0">
              <a:defRPr>
                <a:latin typeface="+mj-lt"/>
              </a:defRPr>
            </a:lvl2pPr>
            <a:lvl3pPr marL="779777" indent="-322931">
              <a:defRPr>
                <a:latin typeface="+mj-lt"/>
              </a:defRPr>
            </a:lvl3pPr>
            <a:lvl4pPr marL="0" indent="446996">
              <a:defRPr>
                <a:latin typeface="+mj-lt"/>
              </a:defRPr>
            </a:lvl4pPr>
            <a:lvl5pPr marL="17800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531"/>
            <a:ext cx="8581268" cy="1219199"/>
          </a:xfrm>
        </p:spPr>
        <p:txBody>
          <a:bodyPr/>
          <a:lstStyle>
            <a:lvl1pPr marL="0" marR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800"/>
            </a:lvl1pPr>
          </a:lstStyle>
          <a:p>
            <a:pPr marL="0" marR="0" lvl="0" indent="0" defTabSz="12937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3" y="521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79" y="1771666"/>
            <a:ext cx="8561139" cy="5324475"/>
          </a:xfrm>
        </p:spPr>
        <p:txBody>
          <a:bodyPr/>
          <a:lstStyle>
            <a:lvl1pPr marL="362862" indent="0">
              <a:buFontTx/>
              <a:buNone/>
              <a:defRPr b="1">
                <a:latin typeface="+mj-lt"/>
              </a:defRPr>
            </a:lvl1pPr>
            <a:lvl2pPr marL="362862" indent="0">
              <a:defRPr>
                <a:latin typeface="+mj-lt"/>
              </a:defRPr>
            </a:lvl2pPr>
            <a:lvl3pPr marL="627479" indent="-259866">
              <a:defRPr>
                <a:latin typeface="+mj-lt"/>
              </a:defRPr>
            </a:lvl3pPr>
            <a:lvl4pPr marL="0" indent="359689">
              <a:defRPr>
                <a:latin typeface="+mj-lt"/>
              </a:defRPr>
            </a:lvl4pPr>
            <a:lvl5pPr marL="143242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8" y="552469"/>
            <a:ext cx="8581268" cy="1219199"/>
          </a:xfrm>
        </p:spPr>
        <p:txBody>
          <a:bodyPr/>
          <a:lstStyle>
            <a:lvl1pPr marL="0" marR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11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158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3" y="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7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79" y="3781425"/>
            <a:ext cx="8561139" cy="3314700"/>
          </a:xfrm>
        </p:spPr>
        <p:txBody>
          <a:bodyPr anchor="t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20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11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7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33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38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44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73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1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021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275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90" y="1771650"/>
            <a:ext cx="4297419" cy="62625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0560" indent="0">
              <a:buNone/>
              <a:defRPr sz="2400" b="1"/>
            </a:lvl2pPr>
            <a:lvl3pPr marL="1041114" indent="0">
              <a:buNone/>
              <a:defRPr sz="2100" b="1"/>
            </a:lvl3pPr>
            <a:lvl4pPr marL="1561673" indent="0">
              <a:buNone/>
              <a:defRPr sz="1800" b="1"/>
            </a:lvl4pPr>
            <a:lvl5pPr marL="2082226" indent="0">
              <a:buNone/>
              <a:defRPr sz="1800" b="1"/>
            </a:lvl5pPr>
            <a:lvl6pPr marL="2602778" indent="0">
              <a:buNone/>
              <a:defRPr sz="1800" b="1"/>
            </a:lvl6pPr>
            <a:lvl7pPr marL="3123338" indent="0">
              <a:buNone/>
              <a:defRPr sz="1800" b="1"/>
            </a:lvl7pPr>
            <a:lvl8pPr marL="3643892" indent="0">
              <a:buNone/>
              <a:defRPr sz="1800" b="1"/>
            </a:lvl8pPr>
            <a:lvl9pPr marL="416444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90" y="2397901"/>
            <a:ext cx="4297419" cy="46982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17" y="1771650"/>
            <a:ext cx="4195762" cy="626250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0560" indent="0">
              <a:buNone/>
              <a:defRPr sz="2400" b="1"/>
            </a:lvl2pPr>
            <a:lvl3pPr marL="1041114" indent="0">
              <a:buNone/>
              <a:defRPr sz="2100" b="1"/>
            </a:lvl3pPr>
            <a:lvl4pPr marL="1561673" indent="0">
              <a:buNone/>
              <a:defRPr sz="1800" b="1"/>
            </a:lvl4pPr>
            <a:lvl5pPr marL="2082226" indent="0">
              <a:buNone/>
              <a:defRPr sz="1800" b="1"/>
            </a:lvl5pPr>
            <a:lvl6pPr marL="2602778" indent="0">
              <a:buNone/>
              <a:defRPr sz="1800" b="1"/>
            </a:lvl6pPr>
            <a:lvl7pPr marL="3123338" indent="0">
              <a:buNone/>
              <a:defRPr sz="1800" b="1"/>
            </a:lvl7pPr>
            <a:lvl8pPr marL="3643892" indent="0">
              <a:buNone/>
              <a:defRPr sz="1800" b="1"/>
            </a:lvl8pPr>
            <a:lvl9pPr marL="416444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17" y="2412479"/>
            <a:ext cx="4195762" cy="4683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24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51" y="21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6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87" y="6474804"/>
            <a:ext cx="663576" cy="720080"/>
          </a:xfrm>
          <a:prstGeom prst="rect">
            <a:avLst/>
          </a:prstGeom>
        </p:spPr>
        <p:txBody>
          <a:bodyPr vert="horz" lIns="104110" tIns="52056" rIns="104110" bIns="52056" rtlCol="0" anchor="ctr">
            <a:normAutofit/>
          </a:bodyPr>
          <a:lstStyle>
            <a:lvl1pPr algn="ctr">
              <a:defRPr sz="28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61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5" y="301051"/>
            <a:ext cx="5977907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560" indent="0">
              <a:buNone/>
              <a:defRPr sz="1400"/>
            </a:lvl2pPr>
            <a:lvl3pPr marL="1041114" indent="0">
              <a:buNone/>
              <a:defRPr sz="1100"/>
            </a:lvl3pPr>
            <a:lvl4pPr marL="1561673" indent="0">
              <a:buNone/>
              <a:defRPr sz="1100"/>
            </a:lvl4pPr>
            <a:lvl5pPr marL="2082226" indent="0">
              <a:buNone/>
              <a:defRPr sz="1100"/>
            </a:lvl5pPr>
            <a:lvl6pPr marL="2602778" indent="0">
              <a:buNone/>
              <a:defRPr sz="1100"/>
            </a:lvl6pPr>
            <a:lvl7pPr marL="3123338" indent="0">
              <a:buNone/>
              <a:defRPr sz="1100"/>
            </a:lvl7pPr>
            <a:lvl8pPr marL="3643892" indent="0">
              <a:buNone/>
              <a:defRPr sz="1100"/>
            </a:lvl8pPr>
            <a:lvl9pPr marL="416444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71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982"/>
            <a:ext cx="6416040" cy="62485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560" indent="0">
              <a:buNone/>
              <a:defRPr sz="3200"/>
            </a:lvl2pPr>
            <a:lvl3pPr marL="1041114" indent="0">
              <a:buNone/>
              <a:defRPr sz="2800"/>
            </a:lvl3pPr>
            <a:lvl4pPr marL="1561673" indent="0">
              <a:buNone/>
              <a:defRPr sz="2400"/>
            </a:lvl4pPr>
            <a:lvl5pPr marL="2082226" indent="0">
              <a:buNone/>
              <a:defRPr sz="2400"/>
            </a:lvl5pPr>
            <a:lvl6pPr marL="2602778" indent="0">
              <a:buNone/>
              <a:defRPr sz="2400"/>
            </a:lvl6pPr>
            <a:lvl7pPr marL="3123338" indent="0">
              <a:buNone/>
              <a:defRPr sz="2400"/>
            </a:lvl7pPr>
            <a:lvl8pPr marL="3643892" indent="0">
              <a:buNone/>
              <a:defRPr sz="2400"/>
            </a:lvl8pPr>
            <a:lvl9pPr marL="4164448" indent="0">
              <a:buNone/>
              <a:defRPr sz="24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560" indent="0">
              <a:buNone/>
              <a:defRPr sz="1400"/>
            </a:lvl2pPr>
            <a:lvl3pPr marL="1041114" indent="0">
              <a:buNone/>
              <a:defRPr sz="1100"/>
            </a:lvl3pPr>
            <a:lvl4pPr marL="1561673" indent="0">
              <a:buNone/>
              <a:defRPr sz="1100"/>
            </a:lvl4pPr>
            <a:lvl5pPr marL="2082226" indent="0">
              <a:buNone/>
              <a:defRPr sz="1100"/>
            </a:lvl5pPr>
            <a:lvl6pPr marL="2602778" indent="0">
              <a:buNone/>
              <a:defRPr sz="1100"/>
            </a:lvl6pPr>
            <a:lvl7pPr marL="3123338" indent="0">
              <a:buNone/>
              <a:defRPr sz="1100"/>
            </a:lvl7pPr>
            <a:lvl8pPr marL="3643892" indent="0">
              <a:buNone/>
              <a:defRPr sz="1100"/>
            </a:lvl8pPr>
            <a:lvl9pPr marL="416444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037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96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25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8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2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83" y="14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253" y="1116335"/>
            <a:ext cx="8561139" cy="223224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253" y="3781427"/>
            <a:ext cx="8561139" cy="3314700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4690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379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4069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5875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234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8813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5283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1751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025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71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0242" y="1771650"/>
            <a:ext cx="4262505" cy="517733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307" y="1771657"/>
            <a:ext cx="4297419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904" indent="0">
              <a:buNone/>
              <a:defRPr sz="2900" b="1"/>
            </a:lvl2pPr>
            <a:lvl3pPr marL="1293793" indent="0">
              <a:buNone/>
              <a:defRPr sz="2600" b="1"/>
            </a:lvl3pPr>
            <a:lvl4pPr marL="1940690" indent="0">
              <a:buNone/>
              <a:defRPr sz="2200" b="1"/>
            </a:lvl4pPr>
            <a:lvl5pPr marL="2587595" indent="0">
              <a:buNone/>
              <a:defRPr sz="2200" b="1"/>
            </a:lvl5pPr>
            <a:lvl6pPr marL="3234503" indent="0">
              <a:buNone/>
              <a:defRPr sz="2200" b="1"/>
            </a:lvl6pPr>
            <a:lvl7pPr marL="3881396" indent="0">
              <a:buNone/>
              <a:defRPr sz="2200" b="1"/>
            </a:lvl7pPr>
            <a:lvl8pPr marL="4528307" indent="0">
              <a:buNone/>
              <a:defRPr sz="2200" b="1"/>
            </a:lvl8pPr>
            <a:lvl9pPr marL="5175197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307" y="2397901"/>
            <a:ext cx="4297419" cy="469822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66" y="1771657"/>
            <a:ext cx="4195762" cy="626249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6904" indent="0">
              <a:buNone/>
              <a:defRPr sz="2900" b="1"/>
            </a:lvl2pPr>
            <a:lvl3pPr marL="1293793" indent="0">
              <a:buNone/>
              <a:defRPr sz="2600" b="1"/>
            </a:lvl3pPr>
            <a:lvl4pPr marL="1940690" indent="0">
              <a:buNone/>
              <a:defRPr sz="2200" b="1"/>
            </a:lvl4pPr>
            <a:lvl5pPr marL="2587595" indent="0">
              <a:buNone/>
              <a:defRPr sz="2200" b="1"/>
            </a:lvl5pPr>
            <a:lvl6pPr marL="3234503" indent="0">
              <a:buNone/>
              <a:defRPr sz="2200" b="1"/>
            </a:lvl6pPr>
            <a:lvl7pPr marL="3881396" indent="0">
              <a:buNone/>
              <a:defRPr sz="2200" b="1"/>
            </a:lvl7pPr>
            <a:lvl8pPr marL="4528307" indent="0">
              <a:buNone/>
              <a:defRPr sz="2200" b="1"/>
            </a:lvl8pPr>
            <a:lvl9pPr marL="5175197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66" y="2412479"/>
            <a:ext cx="4195762" cy="46836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871" y="2123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9036" y="6474804"/>
            <a:ext cx="663576" cy="720080"/>
          </a:xfrm>
          <a:prstGeom prst="rect">
            <a:avLst/>
          </a:prstGeom>
        </p:spPr>
        <p:txBody>
          <a:bodyPr vert="horz" lIns="102935" tIns="51464" rIns="102935" bIns="51464" rtlCol="0" anchor="ctr">
            <a:normAutofit/>
          </a:bodyPr>
          <a:lstStyle>
            <a:lvl1pPr algn="ctr">
              <a:defRPr sz="3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25" y="301165"/>
            <a:ext cx="3518055" cy="128121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9"/>
            <a:ext cx="5977907" cy="6453327"/>
          </a:xfrm>
        </p:spPr>
        <p:txBody>
          <a:bodyPr/>
          <a:lstStyle>
            <a:lvl1pPr>
              <a:defRPr sz="4600"/>
            </a:lvl1pPr>
            <a:lvl2pPr>
              <a:defRPr sz="41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25" y="1582265"/>
            <a:ext cx="3518055" cy="5172114"/>
          </a:xfrm>
        </p:spPr>
        <p:txBody>
          <a:bodyPr/>
          <a:lstStyle>
            <a:lvl1pPr marL="0" indent="0">
              <a:buNone/>
              <a:defRPr sz="2100"/>
            </a:lvl1pPr>
            <a:lvl2pPr marL="646904" indent="0">
              <a:buNone/>
              <a:defRPr sz="1800"/>
            </a:lvl2pPr>
            <a:lvl3pPr marL="1293793" indent="0">
              <a:buNone/>
              <a:defRPr sz="1400"/>
            </a:lvl3pPr>
            <a:lvl4pPr marL="1940690" indent="0">
              <a:buNone/>
              <a:defRPr sz="1300"/>
            </a:lvl4pPr>
            <a:lvl5pPr marL="2587595" indent="0">
              <a:buNone/>
              <a:defRPr sz="1300"/>
            </a:lvl5pPr>
            <a:lvl6pPr marL="3234503" indent="0">
              <a:buNone/>
              <a:defRPr sz="1300"/>
            </a:lvl6pPr>
            <a:lvl7pPr marL="3881396" indent="0">
              <a:buNone/>
              <a:defRPr sz="1300"/>
            </a:lvl7pPr>
            <a:lvl8pPr marL="4528307" indent="0">
              <a:buNone/>
              <a:defRPr sz="1300"/>
            </a:lvl8pPr>
            <a:lvl9pPr marL="517519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496" y="540339"/>
            <a:ext cx="8588251" cy="1224137"/>
          </a:xfrm>
          <a:prstGeom prst="rect">
            <a:avLst/>
          </a:prstGeom>
        </p:spPr>
        <p:txBody>
          <a:bodyPr vert="horz" lIns="102935" tIns="51464" rIns="102935" bIns="51464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496" y="1764297"/>
            <a:ext cx="8588251" cy="5331830"/>
          </a:xfrm>
          <a:prstGeom prst="rect">
            <a:avLst/>
          </a:prstGeom>
        </p:spPr>
        <p:txBody>
          <a:bodyPr vert="horz" lIns="102935" tIns="51464" rIns="102935" bIns="51464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13" y="7008186"/>
            <a:ext cx="2495126" cy="402568"/>
          </a:xfrm>
          <a:prstGeom prst="rect">
            <a:avLst/>
          </a:prstGeom>
        </p:spPr>
        <p:txBody>
          <a:bodyPr vert="horz" lIns="102935" tIns="51464" rIns="102935" bIns="51464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6"/>
            <a:ext cx="3386243" cy="402568"/>
          </a:xfrm>
          <a:prstGeom prst="rect">
            <a:avLst/>
          </a:prstGeom>
        </p:spPr>
        <p:txBody>
          <a:bodyPr vert="horz" lIns="102935" tIns="51464" rIns="102935" bIns="51464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727" y="6660952"/>
            <a:ext cx="724719" cy="696626"/>
          </a:xfrm>
          <a:prstGeom prst="rect">
            <a:avLst/>
          </a:prstGeom>
        </p:spPr>
        <p:txBody>
          <a:bodyPr vert="horz" lIns="102935" tIns="51464" rIns="102935" bIns="51464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1293793" rtl="0" eaLnBrk="1" latinLnBrk="0" hangingPunct="1">
        <a:lnSpc>
          <a:spcPts val="6517"/>
        </a:lnSpc>
        <a:spcBef>
          <a:spcPct val="0"/>
        </a:spcBef>
        <a:buNone/>
        <a:defRPr sz="5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0888" indent="0" algn="l" defTabSz="1293793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0888" indent="0" algn="l" defTabSz="1293793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4150" indent="-32293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6996" algn="just" defTabSz="1293793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80093" indent="0" algn="l" defTabSz="1293793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57954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04854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51757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498664" indent="-323451" algn="l" defTabSz="129379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6904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793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690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87595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4503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1396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28307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75197" algn="l" defTabSz="12937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454" y="540296"/>
            <a:ext cx="8588251" cy="1224137"/>
          </a:xfrm>
          <a:prstGeom prst="rect">
            <a:avLst/>
          </a:prstGeom>
        </p:spPr>
        <p:txBody>
          <a:bodyPr vert="horz" lIns="103464" tIns="51734" rIns="103464" bIns="51734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454" y="1764297"/>
            <a:ext cx="8588251" cy="5331830"/>
          </a:xfrm>
          <a:prstGeom prst="rect">
            <a:avLst/>
          </a:prstGeom>
        </p:spPr>
        <p:txBody>
          <a:bodyPr vert="horz" lIns="103464" tIns="51734" rIns="103464" bIns="51734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13" y="7008173"/>
            <a:ext cx="2495126" cy="402568"/>
          </a:xfrm>
          <a:prstGeom prst="rect">
            <a:avLst/>
          </a:prstGeom>
        </p:spPr>
        <p:txBody>
          <a:bodyPr vert="horz" lIns="103464" tIns="51734" rIns="103464" bIns="51734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60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3"/>
            <a:ext cx="3386243" cy="402568"/>
          </a:xfrm>
          <a:prstGeom prst="rect">
            <a:avLst/>
          </a:prstGeom>
        </p:spPr>
        <p:txBody>
          <a:bodyPr vert="horz" lIns="103464" tIns="51734" rIns="103464" bIns="51734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60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727" y="6660952"/>
            <a:ext cx="724719" cy="696626"/>
          </a:xfrm>
          <a:prstGeom prst="rect">
            <a:avLst/>
          </a:prstGeom>
        </p:spPr>
        <p:txBody>
          <a:bodyPr vert="horz" lIns="103464" tIns="51734" rIns="103464" bIns="51734" rtlCol="0" anchor="ctr">
            <a:normAutofit/>
          </a:bodyPr>
          <a:lstStyle>
            <a:lvl1pPr algn="ctr">
              <a:lnSpc>
                <a:spcPts val="3015"/>
              </a:lnSpc>
              <a:defRPr sz="3400">
                <a:solidFill>
                  <a:schemeClr val="bg1"/>
                </a:solidFill>
              </a:defRPr>
            </a:lvl1pPr>
          </a:lstStyle>
          <a:p>
            <a:pPr defTabSz="1300604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300604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8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hf hdr="0" ftr="0" dt="0"/>
  <p:txStyles>
    <p:titleStyle>
      <a:lvl1pPr algn="l" defTabSz="1300604" rtl="0" eaLnBrk="1" latinLnBrk="0" hangingPunct="1">
        <a:lnSpc>
          <a:spcPts val="6526"/>
        </a:lnSpc>
        <a:spcBef>
          <a:spcPct val="0"/>
        </a:spcBef>
        <a:buNone/>
        <a:defRPr sz="5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453277" indent="0" algn="l" defTabSz="1300604" rtl="0" eaLnBrk="1" latinLnBrk="0" hangingPunct="1">
        <a:spcBef>
          <a:spcPct val="20000"/>
        </a:spcBef>
        <a:buFont typeface="+mj-lt"/>
        <a:buNone/>
        <a:defRPr sz="4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453277" indent="0" algn="l" defTabSz="1300604" rtl="0" eaLnBrk="1" latinLnBrk="0" hangingPunct="1">
        <a:spcBef>
          <a:spcPct val="20000"/>
        </a:spcBef>
        <a:buFont typeface="Arial" pitchFamily="34" charset="0"/>
        <a:buNone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888801" indent="-324643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449328" algn="just" defTabSz="1300604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tabLst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789444" indent="0" algn="l" defTabSz="1300604" rtl="0" eaLnBrk="1" latinLnBrk="0" hangingPunct="1">
        <a:lnSpc>
          <a:spcPts val="2260"/>
        </a:lnSpc>
        <a:spcBef>
          <a:spcPts val="503"/>
        </a:spcBef>
        <a:buFont typeface="Arial" pitchFamily="34" charset="0"/>
        <a:buNone/>
        <a:defRPr sz="18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3576669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973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287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582" indent="-325154" algn="l" defTabSz="130060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307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604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905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219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509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824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2123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430" algn="l" defTabSz="1300604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76" y="540277"/>
            <a:ext cx="8588251" cy="1224136"/>
          </a:xfrm>
          <a:prstGeom prst="rect">
            <a:avLst/>
          </a:prstGeom>
        </p:spPr>
        <p:txBody>
          <a:bodyPr vert="horz" lIns="104110" tIns="52056" rIns="104110" bIns="52056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76" y="1764295"/>
            <a:ext cx="8588251" cy="5331830"/>
          </a:xfrm>
          <a:prstGeom prst="rect">
            <a:avLst/>
          </a:prstGeom>
        </p:spPr>
        <p:txBody>
          <a:bodyPr vert="horz" lIns="104110" tIns="52056" rIns="104110" bIns="52056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721" y="7008283"/>
            <a:ext cx="2495126" cy="402567"/>
          </a:xfrm>
          <a:prstGeom prst="rect">
            <a:avLst/>
          </a:prstGeom>
        </p:spPr>
        <p:txBody>
          <a:bodyPr vert="horz" lIns="104110" tIns="52056" rIns="104110" bIns="5205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111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83"/>
            <a:ext cx="3386243" cy="402567"/>
          </a:xfrm>
          <a:prstGeom prst="rect">
            <a:avLst/>
          </a:prstGeom>
        </p:spPr>
        <p:txBody>
          <a:bodyPr vert="horz" lIns="104110" tIns="52056" rIns="104110" bIns="5205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1114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3" y="6660951"/>
            <a:ext cx="724719" cy="696626"/>
          </a:xfrm>
          <a:prstGeom prst="rect">
            <a:avLst/>
          </a:prstGeom>
        </p:spPr>
        <p:txBody>
          <a:bodyPr vert="horz" lIns="104110" tIns="52056" rIns="104110" bIns="52056" rtlCol="0" anchor="ctr">
            <a:normAutofit/>
          </a:bodyPr>
          <a:lstStyle>
            <a:lvl1pPr algn="ctr">
              <a:lnSpc>
                <a:spcPts val="2399"/>
              </a:lnSpc>
              <a:defRPr sz="2800">
                <a:solidFill>
                  <a:schemeClr val="bg1"/>
                </a:solidFill>
              </a:defRPr>
            </a:lvl1pPr>
          </a:lstStyle>
          <a:p>
            <a:pPr defTabSz="1041114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1041114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3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hf hdr="0" ftr="0" dt="0"/>
  <p:txStyles>
    <p:titleStyle>
      <a:lvl1pPr algn="l" defTabSz="1041114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862" indent="0" algn="l" defTabSz="1041114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862" indent="0" algn="l" defTabSz="1041114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459" indent="-259866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689" algn="just" defTabSz="1041114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426" indent="0" algn="l" defTabSz="1041114" rtl="0" eaLnBrk="1" latinLnBrk="0" hangingPunct="1">
        <a:lnSpc>
          <a:spcPts val="1798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3056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609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4169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424725" indent="-260279" algn="l" defTabSz="10411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560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114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673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226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778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338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892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4448" algn="l" defTabSz="10411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695" y="5221140"/>
            <a:ext cx="535813" cy="210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87" y="900995"/>
            <a:ext cx="1584176" cy="170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2164" y="-111258"/>
            <a:ext cx="9686557" cy="700112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088" tIns="62559" rIns="125088" bIns="62559" anchor="ctr"/>
          <a:lstStyle/>
          <a:p>
            <a:pPr algn="ctr" defTabSz="1250264">
              <a:defRPr/>
            </a:pPr>
            <a:endParaRPr lang="ru-RU" sz="2900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831203" y="4602358"/>
            <a:ext cx="8812492" cy="61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5088" tIns="62559" rIns="125088" bIns="62559">
            <a:spAutoFit/>
          </a:bodyPr>
          <a:lstStyle/>
          <a:p>
            <a:pPr algn="ctr" defTabSz="1250264">
              <a:defRPr/>
            </a:pPr>
            <a:r>
              <a:rPr lang="ru-RU" sz="3200" dirty="0" smtClean="0"/>
              <a:t>Отмена ЕНВД</a:t>
            </a:r>
            <a:endParaRPr lang="en-US" sz="3200" dirty="0"/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532698" y="2931205"/>
            <a:ext cx="9665487" cy="97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596" tIns="54806" rIns="109596" bIns="5480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800" b="1" dirty="0">
                <a:latin typeface="Arial" charset="0"/>
              </a:rPr>
              <a:t>Межрайонная ИФНС России №12</a:t>
            </a:r>
          </a:p>
          <a:p>
            <a:pPr algn="ctr"/>
            <a:r>
              <a:rPr lang="ru-RU" sz="2800" b="1" dirty="0">
                <a:latin typeface="Arial" charset="0"/>
              </a:rPr>
              <a:t>по Республике Татарстан</a:t>
            </a:r>
            <a:endParaRPr lang="en-US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 vert="horz" lIns="119209" tIns="59603" rIns="119209" bIns="59603" rtlCol="0" anchor="ctr">
            <a:normAutofit/>
          </a:bodyPr>
          <a:lstStyle/>
          <a:p>
            <a:fld id="{E20E89E6-FE54-4E13-859C-1FA908D70D39}" type="slidenum">
              <a:rPr lang="ru-RU" sz="2400">
                <a:latin typeface="Calibri" panose="020F0502020204030204" pitchFamily="34" charset="0"/>
              </a:rPr>
              <a:pPr/>
              <a:t>10</a:t>
            </a:fld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591" y="661109"/>
            <a:ext cx="9517879" cy="6287874"/>
          </a:xfrm>
          <a:prstGeom prst="rect">
            <a:avLst/>
          </a:prstGeom>
        </p:spPr>
        <p:txBody>
          <a:bodyPr vert="horz" lIns="113416" tIns="56705" rIns="113416" bIns="56705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3600" cap="none" dirty="0" smtClean="0">
                <a:latin typeface="+mj-lt"/>
                <a:cs typeface="Times New Roman" panose="02020603050405020304" pitchFamily="18" charset="0"/>
              </a:rPr>
              <a:t>Спасибо за внимание!</a:t>
            </a:r>
            <a:endParaRPr lang="ru-RU" sz="3600" cap="none" dirty="0">
              <a:solidFill>
                <a:schemeClr val="accent6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942" y="2981408"/>
            <a:ext cx="2185738" cy="1149516"/>
          </a:xfrm>
          <a:prstGeom prst="rect">
            <a:avLst/>
          </a:prstGeom>
        </p:spPr>
        <p:txBody>
          <a:bodyPr vert="horz" wrap="none" lIns="129455" tIns="64717" rIns="129455" bIns="64717" rtlCol="0" anchor="ctr">
            <a:normAutofit/>
          </a:bodyPr>
          <a:lstStyle/>
          <a:p>
            <a:pPr defTabSz="1294254">
              <a:spcBef>
                <a:spcPct val="0"/>
              </a:spcBef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22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892" y="446512"/>
            <a:ext cx="9145016" cy="1872208"/>
          </a:xfrm>
        </p:spPr>
        <p:txBody>
          <a:bodyPr>
            <a:normAutofit/>
          </a:bodyPr>
          <a:lstStyle/>
          <a:p>
            <a:pPr algn="just" defTabSz="829361">
              <a:tabLst>
                <a:tab pos="316770" algn="l"/>
              </a:tabLst>
            </a:pPr>
            <a:r>
              <a:rPr lang="ru-RU" sz="2000" dirty="0" smtClean="0">
                <a:solidFill>
                  <a:srgbClr val="231F20"/>
                </a:solidFill>
                <a:ea typeface="Arial" panose="020B0604020202020204" pitchFamily="34" charset="0"/>
              </a:rPr>
              <a:t>	В </a:t>
            </a:r>
            <a:r>
              <a:rPr lang="ru-RU" sz="2000" dirty="0">
                <a:solidFill>
                  <a:srgbClr val="231F20"/>
                </a:solidFill>
                <a:ea typeface="Arial" panose="020B0604020202020204" pitchFamily="34" charset="0"/>
              </a:rPr>
              <a:t>соответствии с Федеральным законом от 29.06.2012 № 97-ФЗ система налогообложения в виде единого налога на вмененный доход (ЕНВД) с 1 января 2021 года не применяется.</a:t>
            </a:r>
            <a:endParaRPr lang="ru-RU" sz="1100" dirty="0"/>
          </a:p>
          <a:p>
            <a:pPr algn="just" defTabSz="829361">
              <a:tabLst>
                <a:tab pos="316770" algn="l"/>
              </a:tabLst>
            </a:pPr>
            <a:r>
              <a:rPr lang="ru-RU" sz="2000" dirty="0" smtClean="0">
                <a:solidFill>
                  <a:srgbClr val="231F20"/>
                </a:solidFill>
                <a:ea typeface="Arial" panose="020B0604020202020204" pitchFamily="34" charset="0"/>
              </a:rPr>
              <a:t>	Уже </a:t>
            </a:r>
            <a:r>
              <a:rPr lang="ru-RU" sz="2000" dirty="0">
                <a:solidFill>
                  <a:srgbClr val="231F20"/>
                </a:solidFill>
                <a:ea typeface="Arial" panose="020B0604020202020204" pitchFamily="34" charset="0"/>
              </a:rPr>
              <a:t>с 2020 года список тех, кто может применять ЕНВД, сократился в связи с введением дополнительных условий для применения этого режима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727" y="6660952"/>
            <a:ext cx="724719" cy="696626"/>
          </a:xfrm>
        </p:spPr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421568" y="2326420"/>
            <a:ext cx="7124448" cy="3817167"/>
            <a:chOff x="3421568" y="2326420"/>
            <a:chExt cx="7124448" cy="3817167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4285345" y="2354239"/>
              <a:ext cx="6260671" cy="592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25985" marR="1041309">
                <a:lnSpc>
                  <a:spcPct val="98000"/>
                </a:lnSpc>
                <a:spcBef>
                  <a:spcPts val="395"/>
                </a:spcBef>
              </a:pPr>
              <a:r>
                <a:rPr lang="ru-RU" sz="1800" b="1" u="sng" dirty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УПРОЩЕННАЯ </a:t>
              </a:r>
              <a:r>
                <a:rPr lang="ru-RU" sz="1800" b="1" u="sng" dirty="0" smtClean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СИСТЕМА </a:t>
              </a:r>
              <a:r>
                <a:rPr lang="ru-RU" sz="1800" b="1" u="sng" dirty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Н</a:t>
              </a:r>
              <a:r>
                <a:rPr lang="ru-RU" sz="1800" b="1" u="sng" dirty="0" smtClean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АЛОГООБЛОЖЕНИЯ</a:t>
              </a:r>
              <a:endParaRPr lang="ru-RU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25985" marR="1041309">
                <a:lnSpc>
                  <a:spcPct val="103000"/>
                </a:lnSpc>
                <a:spcBef>
                  <a:spcPts val="322"/>
                </a:spcBef>
              </a:pPr>
              <a:r>
                <a:rPr lang="ru-RU" sz="1200" u="sng" dirty="0">
                  <a:solidFill>
                    <a:srgbClr val="302D2D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для индивидуальных предпринимателей и организаций</a:t>
              </a:r>
              <a:endParaRPr lang="ru-RU" sz="1200" u="sng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285345" y="3298816"/>
              <a:ext cx="5316969" cy="782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25985" marR="173935">
                <a:lnSpc>
                  <a:spcPct val="98000"/>
                </a:lnSpc>
              </a:pPr>
              <a:r>
                <a:rPr lang="ru-RU" sz="1800" b="1" u="sng" dirty="0" smtClean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НАЛОГ НА ПРОФЕССИОНАЛЬНЫЙ ДОХОД</a:t>
              </a:r>
              <a:endParaRPr lang="ru-RU" sz="1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25985" marR="1158801">
                <a:lnSpc>
                  <a:spcPct val="103000"/>
                </a:lnSpc>
                <a:spcBef>
                  <a:spcPts val="322"/>
                </a:spcBef>
              </a:pPr>
              <a:r>
                <a:rPr lang="ru-RU" sz="1200" dirty="0" smtClean="0">
                  <a:solidFill>
                    <a:srgbClr val="302D2D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для физических лиц и индивидуальных предпринимателей</a:t>
              </a:r>
              <a:endParaRPr lang="ru-RU" sz="12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285345" y="4248247"/>
              <a:ext cx="6090312" cy="5924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25985" marR="1041309">
                <a:lnSpc>
                  <a:spcPct val="98000"/>
                </a:lnSpc>
                <a:spcBef>
                  <a:spcPts val="5"/>
                </a:spcBef>
              </a:pPr>
              <a:r>
                <a:rPr lang="ru-RU" sz="1800" b="1" u="sng" dirty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ПАТЕНТНАЯ СИСТЕМА НАЛОГООБЛОЖЕНИЯ</a:t>
              </a:r>
              <a:endParaRPr lang="ru-RU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25985" marR="1756632">
                <a:lnSpc>
                  <a:spcPct val="103000"/>
                </a:lnSpc>
                <a:spcBef>
                  <a:spcPts val="317"/>
                </a:spcBef>
              </a:pPr>
              <a:r>
                <a:rPr lang="ru-RU" sz="1200" dirty="0">
                  <a:solidFill>
                    <a:srgbClr val="302D2D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только для индивидуальных предпринимателей</a:t>
              </a:r>
              <a:endParaRPr lang="ru-RU" sz="12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3421568" y="2326420"/>
              <a:ext cx="899349" cy="3629163"/>
              <a:chOff x="3421568" y="2326420"/>
              <a:chExt cx="899349" cy="3629163"/>
            </a:xfrm>
          </p:grpSpPr>
          <p:sp>
            <p:nvSpPr>
              <p:cNvPr id="6" name="Freeform 275"/>
              <p:cNvSpPr>
                <a:spLocks/>
              </p:cNvSpPr>
              <p:nvPr/>
            </p:nvSpPr>
            <p:spPr bwMode="auto">
              <a:xfrm>
                <a:off x="3541949" y="2326420"/>
                <a:ext cx="689985" cy="557340"/>
              </a:xfrm>
              <a:custGeom>
                <a:avLst/>
                <a:gdLst>
                  <a:gd name="T0" fmla="+- 0 5184 4696"/>
                  <a:gd name="T1" fmla="*/ T0 w 977"/>
                  <a:gd name="T2" fmla="+- 0 1115 138"/>
                  <a:gd name="T3" fmla="*/ 1115 h 977"/>
                  <a:gd name="T4" fmla="+- 0 5256 4696"/>
                  <a:gd name="T5" fmla="*/ T4 w 977"/>
                  <a:gd name="T6" fmla="+- 0 1110 138"/>
                  <a:gd name="T7" fmla="*/ 1110 h 977"/>
                  <a:gd name="T8" fmla="+- 0 5325 4696"/>
                  <a:gd name="T9" fmla="*/ T8 w 977"/>
                  <a:gd name="T10" fmla="+- 0 1094 138"/>
                  <a:gd name="T11" fmla="*/ 1094 h 977"/>
                  <a:gd name="T12" fmla="+- 0 5390 4696"/>
                  <a:gd name="T13" fmla="*/ T12 w 977"/>
                  <a:gd name="T14" fmla="+- 0 1070 138"/>
                  <a:gd name="T15" fmla="*/ 1070 h 977"/>
                  <a:gd name="T16" fmla="+- 0 5450 4696"/>
                  <a:gd name="T17" fmla="*/ T16 w 977"/>
                  <a:gd name="T18" fmla="+- 0 1036 138"/>
                  <a:gd name="T19" fmla="*/ 1036 h 977"/>
                  <a:gd name="T20" fmla="+- 0 5505 4696"/>
                  <a:gd name="T21" fmla="*/ T20 w 977"/>
                  <a:gd name="T22" fmla="+- 0 995 138"/>
                  <a:gd name="T23" fmla="*/ 995 h 977"/>
                  <a:gd name="T24" fmla="+- 0 5553 4696"/>
                  <a:gd name="T25" fmla="*/ T24 w 977"/>
                  <a:gd name="T26" fmla="+- 0 947 138"/>
                  <a:gd name="T27" fmla="*/ 947 h 977"/>
                  <a:gd name="T28" fmla="+- 0 5594 4696"/>
                  <a:gd name="T29" fmla="*/ T28 w 977"/>
                  <a:gd name="T30" fmla="+- 0 893 138"/>
                  <a:gd name="T31" fmla="*/ 893 h 977"/>
                  <a:gd name="T32" fmla="+- 0 5627 4696"/>
                  <a:gd name="T33" fmla="*/ T32 w 977"/>
                  <a:gd name="T34" fmla="+- 0 833 138"/>
                  <a:gd name="T35" fmla="*/ 833 h 977"/>
                  <a:gd name="T36" fmla="+- 0 5652 4696"/>
                  <a:gd name="T37" fmla="*/ T36 w 977"/>
                  <a:gd name="T38" fmla="+- 0 768 138"/>
                  <a:gd name="T39" fmla="*/ 768 h 977"/>
                  <a:gd name="T40" fmla="+- 0 5667 4696"/>
                  <a:gd name="T41" fmla="*/ T40 w 977"/>
                  <a:gd name="T42" fmla="+- 0 699 138"/>
                  <a:gd name="T43" fmla="*/ 699 h 977"/>
                  <a:gd name="T44" fmla="+- 0 5673 4696"/>
                  <a:gd name="T45" fmla="*/ T44 w 977"/>
                  <a:gd name="T46" fmla="+- 0 627 138"/>
                  <a:gd name="T47" fmla="*/ 627 h 977"/>
                  <a:gd name="T48" fmla="+- 0 5667 4696"/>
                  <a:gd name="T49" fmla="*/ T48 w 977"/>
                  <a:gd name="T50" fmla="+- 0 555 138"/>
                  <a:gd name="T51" fmla="*/ 555 h 977"/>
                  <a:gd name="T52" fmla="+- 0 5652 4696"/>
                  <a:gd name="T53" fmla="*/ T52 w 977"/>
                  <a:gd name="T54" fmla="+- 0 486 138"/>
                  <a:gd name="T55" fmla="*/ 486 h 977"/>
                  <a:gd name="T56" fmla="+- 0 5627 4696"/>
                  <a:gd name="T57" fmla="*/ T56 w 977"/>
                  <a:gd name="T58" fmla="+- 0 421 138"/>
                  <a:gd name="T59" fmla="*/ 421 h 977"/>
                  <a:gd name="T60" fmla="+- 0 5594 4696"/>
                  <a:gd name="T61" fmla="*/ T60 w 977"/>
                  <a:gd name="T62" fmla="+- 0 361 138"/>
                  <a:gd name="T63" fmla="*/ 361 h 977"/>
                  <a:gd name="T64" fmla="+- 0 5553 4696"/>
                  <a:gd name="T65" fmla="*/ T64 w 977"/>
                  <a:gd name="T66" fmla="+- 0 306 138"/>
                  <a:gd name="T67" fmla="*/ 306 h 977"/>
                  <a:gd name="T68" fmla="+- 0 5505 4696"/>
                  <a:gd name="T69" fmla="*/ T68 w 977"/>
                  <a:gd name="T70" fmla="+- 0 258 138"/>
                  <a:gd name="T71" fmla="*/ 258 h 977"/>
                  <a:gd name="T72" fmla="+- 0 5450 4696"/>
                  <a:gd name="T73" fmla="*/ T72 w 977"/>
                  <a:gd name="T74" fmla="+- 0 217 138"/>
                  <a:gd name="T75" fmla="*/ 217 h 977"/>
                  <a:gd name="T76" fmla="+- 0 5390 4696"/>
                  <a:gd name="T77" fmla="*/ T76 w 977"/>
                  <a:gd name="T78" fmla="+- 0 184 138"/>
                  <a:gd name="T79" fmla="*/ 184 h 977"/>
                  <a:gd name="T80" fmla="+- 0 5325 4696"/>
                  <a:gd name="T81" fmla="*/ T80 w 977"/>
                  <a:gd name="T82" fmla="+- 0 159 138"/>
                  <a:gd name="T83" fmla="*/ 159 h 977"/>
                  <a:gd name="T84" fmla="+- 0 5256 4696"/>
                  <a:gd name="T85" fmla="*/ T84 w 977"/>
                  <a:gd name="T86" fmla="+- 0 144 138"/>
                  <a:gd name="T87" fmla="*/ 144 h 977"/>
                  <a:gd name="T88" fmla="+- 0 5184 4696"/>
                  <a:gd name="T89" fmla="*/ T88 w 977"/>
                  <a:gd name="T90" fmla="+- 0 138 138"/>
                  <a:gd name="T91" fmla="*/ 138 h 977"/>
                  <a:gd name="T92" fmla="+- 0 5112 4696"/>
                  <a:gd name="T93" fmla="*/ T92 w 977"/>
                  <a:gd name="T94" fmla="+- 0 144 138"/>
                  <a:gd name="T95" fmla="*/ 144 h 977"/>
                  <a:gd name="T96" fmla="+- 0 5043 4696"/>
                  <a:gd name="T97" fmla="*/ T96 w 977"/>
                  <a:gd name="T98" fmla="+- 0 159 138"/>
                  <a:gd name="T99" fmla="*/ 159 h 977"/>
                  <a:gd name="T100" fmla="+- 0 4978 4696"/>
                  <a:gd name="T101" fmla="*/ T100 w 977"/>
                  <a:gd name="T102" fmla="+- 0 184 138"/>
                  <a:gd name="T103" fmla="*/ 184 h 977"/>
                  <a:gd name="T104" fmla="+- 0 4918 4696"/>
                  <a:gd name="T105" fmla="*/ T104 w 977"/>
                  <a:gd name="T106" fmla="+- 0 217 138"/>
                  <a:gd name="T107" fmla="*/ 217 h 977"/>
                  <a:gd name="T108" fmla="+- 0 4864 4696"/>
                  <a:gd name="T109" fmla="*/ T108 w 977"/>
                  <a:gd name="T110" fmla="+- 0 258 138"/>
                  <a:gd name="T111" fmla="*/ 258 h 977"/>
                  <a:gd name="T112" fmla="+- 0 4816 4696"/>
                  <a:gd name="T113" fmla="*/ T112 w 977"/>
                  <a:gd name="T114" fmla="+- 0 306 138"/>
                  <a:gd name="T115" fmla="*/ 306 h 977"/>
                  <a:gd name="T116" fmla="+- 0 4775 4696"/>
                  <a:gd name="T117" fmla="*/ T116 w 977"/>
                  <a:gd name="T118" fmla="+- 0 361 138"/>
                  <a:gd name="T119" fmla="*/ 361 h 977"/>
                  <a:gd name="T120" fmla="+- 0 4741 4696"/>
                  <a:gd name="T121" fmla="*/ T120 w 977"/>
                  <a:gd name="T122" fmla="+- 0 421 138"/>
                  <a:gd name="T123" fmla="*/ 421 h 977"/>
                  <a:gd name="T124" fmla="+- 0 4717 4696"/>
                  <a:gd name="T125" fmla="*/ T124 w 977"/>
                  <a:gd name="T126" fmla="+- 0 486 138"/>
                  <a:gd name="T127" fmla="*/ 486 h 977"/>
                  <a:gd name="T128" fmla="+- 0 4701 4696"/>
                  <a:gd name="T129" fmla="*/ T128 w 977"/>
                  <a:gd name="T130" fmla="+- 0 555 138"/>
                  <a:gd name="T131" fmla="*/ 555 h 977"/>
                  <a:gd name="T132" fmla="+- 0 4696 4696"/>
                  <a:gd name="T133" fmla="*/ T132 w 977"/>
                  <a:gd name="T134" fmla="+- 0 627 138"/>
                  <a:gd name="T135" fmla="*/ 627 h 977"/>
                  <a:gd name="T136" fmla="+- 0 4701 4696"/>
                  <a:gd name="T137" fmla="*/ T136 w 977"/>
                  <a:gd name="T138" fmla="+- 0 699 138"/>
                  <a:gd name="T139" fmla="*/ 699 h 977"/>
                  <a:gd name="T140" fmla="+- 0 4717 4696"/>
                  <a:gd name="T141" fmla="*/ T140 w 977"/>
                  <a:gd name="T142" fmla="+- 0 768 138"/>
                  <a:gd name="T143" fmla="*/ 768 h 977"/>
                  <a:gd name="T144" fmla="+- 0 4741 4696"/>
                  <a:gd name="T145" fmla="*/ T144 w 977"/>
                  <a:gd name="T146" fmla="+- 0 833 138"/>
                  <a:gd name="T147" fmla="*/ 833 h 977"/>
                  <a:gd name="T148" fmla="+- 0 4775 4696"/>
                  <a:gd name="T149" fmla="*/ T148 w 977"/>
                  <a:gd name="T150" fmla="+- 0 893 138"/>
                  <a:gd name="T151" fmla="*/ 893 h 977"/>
                  <a:gd name="T152" fmla="+- 0 4816 4696"/>
                  <a:gd name="T153" fmla="*/ T152 w 977"/>
                  <a:gd name="T154" fmla="+- 0 947 138"/>
                  <a:gd name="T155" fmla="*/ 947 h 977"/>
                  <a:gd name="T156" fmla="+- 0 4864 4696"/>
                  <a:gd name="T157" fmla="*/ T156 w 977"/>
                  <a:gd name="T158" fmla="+- 0 995 138"/>
                  <a:gd name="T159" fmla="*/ 995 h 977"/>
                  <a:gd name="T160" fmla="+- 0 4918 4696"/>
                  <a:gd name="T161" fmla="*/ T160 w 977"/>
                  <a:gd name="T162" fmla="+- 0 1036 138"/>
                  <a:gd name="T163" fmla="*/ 1036 h 977"/>
                  <a:gd name="T164" fmla="+- 0 4978 4696"/>
                  <a:gd name="T165" fmla="*/ T164 w 977"/>
                  <a:gd name="T166" fmla="+- 0 1070 138"/>
                  <a:gd name="T167" fmla="*/ 1070 h 977"/>
                  <a:gd name="T168" fmla="+- 0 5043 4696"/>
                  <a:gd name="T169" fmla="*/ T168 w 977"/>
                  <a:gd name="T170" fmla="+- 0 1094 138"/>
                  <a:gd name="T171" fmla="*/ 1094 h 977"/>
                  <a:gd name="T172" fmla="+- 0 5112 4696"/>
                  <a:gd name="T173" fmla="*/ T172 w 977"/>
                  <a:gd name="T174" fmla="+- 0 1110 138"/>
                  <a:gd name="T175" fmla="*/ 1110 h 977"/>
                  <a:gd name="T176" fmla="+- 0 5184 4696"/>
                  <a:gd name="T177" fmla="*/ T176 w 977"/>
                  <a:gd name="T178" fmla="+- 0 1115 138"/>
                  <a:gd name="T179" fmla="*/ 1115 h 9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</a:cxnLst>
                <a:rect l="0" t="0" r="r" b="b"/>
                <a:pathLst>
                  <a:path w="977" h="977">
                    <a:moveTo>
                      <a:pt x="488" y="977"/>
                    </a:moveTo>
                    <a:lnTo>
                      <a:pt x="560" y="972"/>
                    </a:lnTo>
                    <a:lnTo>
                      <a:pt x="629" y="956"/>
                    </a:lnTo>
                    <a:lnTo>
                      <a:pt x="694" y="932"/>
                    </a:lnTo>
                    <a:lnTo>
                      <a:pt x="754" y="898"/>
                    </a:lnTo>
                    <a:lnTo>
                      <a:pt x="809" y="857"/>
                    </a:lnTo>
                    <a:lnTo>
                      <a:pt x="857" y="809"/>
                    </a:lnTo>
                    <a:lnTo>
                      <a:pt x="898" y="755"/>
                    </a:lnTo>
                    <a:lnTo>
                      <a:pt x="931" y="695"/>
                    </a:lnTo>
                    <a:lnTo>
                      <a:pt x="956" y="630"/>
                    </a:lnTo>
                    <a:lnTo>
                      <a:pt x="971" y="561"/>
                    </a:lnTo>
                    <a:lnTo>
                      <a:pt x="977" y="489"/>
                    </a:lnTo>
                    <a:lnTo>
                      <a:pt x="971" y="417"/>
                    </a:lnTo>
                    <a:lnTo>
                      <a:pt x="956" y="348"/>
                    </a:lnTo>
                    <a:lnTo>
                      <a:pt x="931" y="283"/>
                    </a:lnTo>
                    <a:lnTo>
                      <a:pt x="898" y="223"/>
                    </a:lnTo>
                    <a:lnTo>
                      <a:pt x="857" y="168"/>
                    </a:lnTo>
                    <a:lnTo>
                      <a:pt x="809" y="120"/>
                    </a:lnTo>
                    <a:lnTo>
                      <a:pt x="754" y="79"/>
                    </a:lnTo>
                    <a:lnTo>
                      <a:pt x="694" y="46"/>
                    </a:lnTo>
                    <a:lnTo>
                      <a:pt x="629" y="21"/>
                    </a:lnTo>
                    <a:lnTo>
                      <a:pt x="560" y="6"/>
                    </a:lnTo>
                    <a:lnTo>
                      <a:pt x="488" y="0"/>
                    </a:lnTo>
                    <a:lnTo>
                      <a:pt x="416" y="6"/>
                    </a:lnTo>
                    <a:lnTo>
                      <a:pt x="347" y="21"/>
                    </a:lnTo>
                    <a:lnTo>
                      <a:pt x="282" y="46"/>
                    </a:lnTo>
                    <a:lnTo>
                      <a:pt x="222" y="79"/>
                    </a:lnTo>
                    <a:lnTo>
                      <a:pt x="168" y="120"/>
                    </a:lnTo>
                    <a:lnTo>
                      <a:pt x="120" y="168"/>
                    </a:lnTo>
                    <a:lnTo>
                      <a:pt x="79" y="223"/>
                    </a:lnTo>
                    <a:lnTo>
                      <a:pt x="45" y="283"/>
                    </a:lnTo>
                    <a:lnTo>
                      <a:pt x="21" y="348"/>
                    </a:lnTo>
                    <a:lnTo>
                      <a:pt x="5" y="417"/>
                    </a:lnTo>
                    <a:lnTo>
                      <a:pt x="0" y="489"/>
                    </a:lnTo>
                    <a:lnTo>
                      <a:pt x="5" y="561"/>
                    </a:lnTo>
                    <a:lnTo>
                      <a:pt x="21" y="630"/>
                    </a:lnTo>
                    <a:lnTo>
                      <a:pt x="45" y="695"/>
                    </a:lnTo>
                    <a:lnTo>
                      <a:pt x="79" y="755"/>
                    </a:lnTo>
                    <a:lnTo>
                      <a:pt x="120" y="809"/>
                    </a:lnTo>
                    <a:lnTo>
                      <a:pt x="168" y="857"/>
                    </a:lnTo>
                    <a:lnTo>
                      <a:pt x="222" y="898"/>
                    </a:lnTo>
                    <a:lnTo>
                      <a:pt x="282" y="932"/>
                    </a:lnTo>
                    <a:lnTo>
                      <a:pt x="347" y="956"/>
                    </a:lnTo>
                    <a:lnTo>
                      <a:pt x="416" y="972"/>
                    </a:lnTo>
                    <a:lnTo>
                      <a:pt x="488" y="977"/>
                    </a:lnTo>
                    <a:close/>
                  </a:path>
                </a:pathLst>
              </a:custGeom>
              <a:noFill/>
              <a:ln w="41427">
                <a:solidFill>
                  <a:srgbClr val="0066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2935" tIns="41468" rIns="82935" bIns="4146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33" u="sng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3421568" y="2428809"/>
                <a:ext cx="8047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41107">
                  <a:spcBef>
                    <a:spcPts val="1596"/>
                  </a:spcBef>
                </a:pPr>
                <a:r>
                  <a:rPr lang="ru-RU" sz="1800" b="1" dirty="0">
                    <a:solidFill>
                      <a:srgbClr val="0066B3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УСН</a:t>
                </a:r>
                <a:endParaRPr lang="ru-RU" sz="9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7" name="Freeform 275"/>
              <p:cNvSpPr>
                <a:spLocks/>
              </p:cNvSpPr>
              <p:nvPr/>
            </p:nvSpPr>
            <p:spPr bwMode="auto">
              <a:xfrm>
                <a:off x="3561939" y="3269829"/>
                <a:ext cx="689985" cy="557340"/>
              </a:xfrm>
              <a:custGeom>
                <a:avLst/>
                <a:gdLst>
                  <a:gd name="T0" fmla="+- 0 5184 4696"/>
                  <a:gd name="T1" fmla="*/ T0 w 977"/>
                  <a:gd name="T2" fmla="+- 0 1115 138"/>
                  <a:gd name="T3" fmla="*/ 1115 h 977"/>
                  <a:gd name="T4" fmla="+- 0 5256 4696"/>
                  <a:gd name="T5" fmla="*/ T4 w 977"/>
                  <a:gd name="T6" fmla="+- 0 1110 138"/>
                  <a:gd name="T7" fmla="*/ 1110 h 977"/>
                  <a:gd name="T8" fmla="+- 0 5325 4696"/>
                  <a:gd name="T9" fmla="*/ T8 w 977"/>
                  <a:gd name="T10" fmla="+- 0 1094 138"/>
                  <a:gd name="T11" fmla="*/ 1094 h 977"/>
                  <a:gd name="T12" fmla="+- 0 5390 4696"/>
                  <a:gd name="T13" fmla="*/ T12 w 977"/>
                  <a:gd name="T14" fmla="+- 0 1070 138"/>
                  <a:gd name="T15" fmla="*/ 1070 h 977"/>
                  <a:gd name="T16" fmla="+- 0 5450 4696"/>
                  <a:gd name="T17" fmla="*/ T16 w 977"/>
                  <a:gd name="T18" fmla="+- 0 1036 138"/>
                  <a:gd name="T19" fmla="*/ 1036 h 977"/>
                  <a:gd name="T20" fmla="+- 0 5505 4696"/>
                  <a:gd name="T21" fmla="*/ T20 w 977"/>
                  <a:gd name="T22" fmla="+- 0 995 138"/>
                  <a:gd name="T23" fmla="*/ 995 h 977"/>
                  <a:gd name="T24" fmla="+- 0 5553 4696"/>
                  <a:gd name="T25" fmla="*/ T24 w 977"/>
                  <a:gd name="T26" fmla="+- 0 947 138"/>
                  <a:gd name="T27" fmla="*/ 947 h 977"/>
                  <a:gd name="T28" fmla="+- 0 5594 4696"/>
                  <a:gd name="T29" fmla="*/ T28 w 977"/>
                  <a:gd name="T30" fmla="+- 0 893 138"/>
                  <a:gd name="T31" fmla="*/ 893 h 977"/>
                  <a:gd name="T32" fmla="+- 0 5627 4696"/>
                  <a:gd name="T33" fmla="*/ T32 w 977"/>
                  <a:gd name="T34" fmla="+- 0 833 138"/>
                  <a:gd name="T35" fmla="*/ 833 h 977"/>
                  <a:gd name="T36" fmla="+- 0 5652 4696"/>
                  <a:gd name="T37" fmla="*/ T36 w 977"/>
                  <a:gd name="T38" fmla="+- 0 768 138"/>
                  <a:gd name="T39" fmla="*/ 768 h 977"/>
                  <a:gd name="T40" fmla="+- 0 5667 4696"/>
                  <a:gd name="T41" fmla="*/ T40 w 977"/>
                  <a:gd name="T42" fmla="+- 0 699 138"/>
                  <a:gd name="T43" fmla="*/ 699 h 977"/>
                  <a:gd name="T44" fmla="+- 0 5673 4696"/>
                  <a:gd name="T45" fmla="*/ T44 w 977"/>
                  <a:gd name="T46" fmla="+- 0 627 138"/>
                  <a:gd name="T47" fmla="*/ 627 h 977"/>
                  <a:gd name="T48" fmla="+- 0 5667 4696"/>
                  <a:gd name="T49" fmla="*/ T48 w 977"/>
                  <a:gd name="T50" fmla="+- 0 555 138"/>
                  <a:gd name="T51" fmla="*/ 555 h 977"/>
                  <a:gd name="T52" fmla="+- 0 5652 4696"/>
                  <a:gd name="T53" fmla="*/ T52 w 977"/>
                  <a:gd name="T54" fmla="+- 0 486 138"/>
                  <a:gd name="T55" fmla="*/ 486 h 977"/>
                  <a:gd name="T56" fmla="+- 0 5627 4696"/>
                  <a:gd name="T57" fmla="*/ T56 w 977"/>
                  <a:gd name="T58" fmla="+- 0 421 138"/>
                  <a:gd name="T59" fmla="*/ 421 h 977"/>
                  <a:gd name="T60" fmla="+- 0 5594 4696"/>
                  <a:gd name="T61" fmla="*/ T60 w 977"/>
                  <a:gd name="T62" fmla="+- 0 361 138"/>
                  <a:gd name="T63" fmla="*/ 361 h 977"/>
                  <a:gd name="T64" fmla="+- 0 5553 4696"/>
                  <a:gd name="T65" fmla="*/ T64 w 977"/>
                  <a:gd name="T66" fmla="+- 0 306 138"/>
                  <a:gd name="T67" fmla="*/ 306 h 977"/>
                  <a:gd name="T68" fmla="+- 0 5505 4696"/>
                  <a:gd name="T69" fmla="*/ T68 w 977"/>
                  <a:gd name="T70" fmla="+- 0 258 138"/>
                  <a:gd name="T71" fmla="*/ 258 h 977"/>
                  <a:gd name="T72" fmla="+- 0 5450 4696"/>
                  <a:gd name="T73" fmla="*/ T72 w 977"/>
                  <a:gd name="T74" fmla="+- 0 217 138"/>
                  <a:gd name="T75" fmla="*/ 217 h 977"/>
                  <a:gd name="T76" fmla="+- 0 5390 4696"/>
                  <a:gd name="T77" fmla="*/ T76 w 977"/>
                  <a:gd name="T78" fmla="+- 0 184 138"/>
                  <a:gd name="T79" fmla="*/ 184 h 977"/>
                  <a:gd name="T80" fmla="+- 0 5325 4696"/>
                  <a:gd name="T81" fmla="*/ T80 w 977"/>
                  <a:gd name="T82" fmla="+- 0 159 138"/>
                  <a:gd name="T83" fmla="*/ 159 h 977"/>
                  <a:gd name="T84" fmla="+- 0 5256 4696"/>
                  <a:gd name="T85" fmla="*/ T84 w 977"/>
                  <a:gd name="T86" fmla="+- 0 144 138"/>
                  <a:gd name="T87" fmla="*/ 144 h 977"/>
                  <a:gd name="T88" fmla="+- 0 5184 4696"/>
                  <a:gd name="T89" fmla="*/ T88 w 977"/>
                  <a:gd name="T90" fmla="+- 0 138 138"/>
                  <a:gd name="T91" fmla="*/ 138 h 977"/>
                  <a:gd name="T92" fmla="+- 0 5112 4696"/>
                  <a:gd name="T93" fmla="*/ T92 w 977"/>
                  <a:gd name="T94" fmla="+- 0 144 138"/>
                  <a:gd name="T95" fmla="*/ 144 h 977"/>
                  <a:gd name="T96" fmla="+- 0 5043 4696"/>
                  <a:gd name="T97" fmla="*/ T96 w 977"/>
                  <a:gd name="T98" fmla="+- 0 159 138"/>
                  <a:gd name="T99" fmla="*/ 159 h 977"/>
                  <a:gd name="T100" fmla="+- 0 4978 4696"/>
                  <a:gd name="T101" fmla="*/ T100 w 977"/>
                  <a:gd name="T102" fmla="+- 0 184 138"/>
                  <a:gd name="T103" fmla="*/ 184 h 977"/>
                  <a:gd name="T104" fmla="+- 0 4918 4696"/>
                  <a:gd name="T105" fmla="*/ T104 w 977"/>
                  <a:gd name="T106" fmla="+- 0 217 138"/>
                  <a:gd name="T107" fmla="*/ 217 h 977"/>
                  <a:gd name="T108" fmla="+- 0 4864 4696"/>
                  <a:gd name="T109" fmla="*/ T108 w 977"/>
                  <a:gd name="T110" fmla="+- 0 258 138"/>
                  <a:gd name="T111" fmla="*/ 258 h 977"/>
                  <a:gd name="T112" fmla="+- 0 4816 4696"/>
                  <a:gd name="T113" fmla="*/ T112 w 977"/>
                  <a:gd name="T114" fmla="+- 0 306 138"/>
                  <a:gd name="T115" fmla="*/ 306 h 977"/>
                  <a:gd name="T116" fmla="+- 0 4775 4696"/>
                  <a:gd name="T117" fmla="*/ T116 w 977"/>
                  <a:gd name="T118" fmla="+- 0 361 138"/>
                  <a:gd name="T119" fmla="*/ 361 h 977"/>
                  <a:gd name="T120" fmla="+- 0 4741 4696"/>
                  <a:gd name="T121" fmla="*/ T120 w 977"/>
                  <a:gd name="T122" fmla="+- 0 421 138"/>
                  <a:gd name="T123" fmla="*/ 421 h 977"/>
                  <a:gd name="T124" fmla="+- 0 4717 4696"/>
                  <a:gd name="T125" fmla="*/ T124 w 977"/>
                  <a:gd name="T126" fmla="+- 0 486 138"/>
                  <a:gd name="T127" fmla="*/ 486 h 977"/>
                  <a:gd name="T128" fmla="+- 0 4701 4696"/>
                  <a:gd name="T129" fmla="*/ T128 w 977"/>
                  <a:gd name="T130" fmla="+- 0 555 138"/>
                  <a:gd name="T131" fmla="*/ 555 h 977"/>
                  <a:gd name="T132" fmla="+- 0 4696 4696"/>
                  <a:gd name="T133" fmla="*/ T132 w 977"/>
                  <a:gd name="T134" fmla="+- 0 627 138"/>
                  <a:gd name="T135" fmla="*/ 627 h 977"/>
                  <a:gd name="T136" fmla="+- 0 4701 4696"/>
                  <a:gd name="T137" fmla="*/ T136 w 977"/>
                  <a:gd name="T138" fmla="+- 0 699 138"/>
                  <a:gd name="T139" fmla="*/ 699 h 977"/>
                  <a:gd name="T140" fmla="+- 0 4717 4696"/>
                  <a:gd name="T141" fmla="*/ T140 w 977"/>
                  <a:gd name="T142" fmla="+- 0 768 138"/>
                  <a:gd name="T143" fmla="*/ 768 h 977"/>
                  <a:gd name="T144" fmla="+- 0 4741 4696"/>
                  <a:gd name="T145" fmla="*/ T144 w 977"/>
                  <a:gd name="T146" fmla="+- 0 833 138"/>
                  <a:gd name="T147" fmla="*/ 833 h 977"/>
                  <a:gd name="T148" fmla="+- 0 4775 4696"/>
                  <a:gd name="T149" fmla="*/ T148 w 977"/>
                  <a:gd name="T150" fmla="+- 0 893 138"/>
                  <a:gd name="T151" fmla="*/ 893 h 977"/>
                  <a:gd name="T152" fmla="+- 0 4816 4696"/>
                  <a:gd name="T153" fmla="*/ T152 w 977"/>
                  <a:gd name="T154" fmla="+- 0 947 138"/>
                  <a:gd name="T155" fmla="*/ 947 h 977"/>
                  <a:gd name="T156" fmla="+- 0 4864 4696"/>
                  <a:gd name="T157" fmla="*/ T156 w 977"/>
                  <a:gd name="T158" fmla="+- 0 995 138"/>
                  <a:gd name="T159" fmla="*/ 995 h 977"/>
                  <a:gd name="T160" fmla="+- 0 4918 4696"/>
                  <a:gd name="T161" fmla="*/ T160 w 977"/>
                  <a:gd name="T162" fmla="+- 0 1036 138"/>
                  <a:gd name="T163" fmla="*/ 1036 h 977"/>
                  <a:gd name="T164" fmla="+- 0 4978 4696"/>
                  <a:gd name="T165" fmla="*/ T164 w 977"/>
                  <a:gd name="T166" fmla="+- 0 1070 138"/>
                  <a:gd name="T167" fmla="*/ 1070 h 977"/>
                  <a:gd name="T168" fmla="+- 0 5043 4696"/>
                  <a:gd name="T169" fmla="*/ T168 w 977"/>
                  <a:gd name="T170" fmla="+- 0 1094 138"/>
                  <a:gd name="T171" fmla="*/ 1094 h 977"/>
                  <a:gd name="T172" fmla="+- 0 5112 4696"/>
                  <a:gd name="T173" fmla="*/ T172 w 977"/>
                  <a:gd name="T174" fmla="+- 0 1110 138"/>
                  <a:gd name="T175" fmla="*/ 1110 h 977"/>
                  <a:gd name="T176" fmla="+- 0 5184 4696"/>
                  <a:gd name="T177" fmla="*/ T176 w 977"/>
                  <a:gd name="T178" fmla="+- 0 1115 138"/>
                  <a:gd name="T179" fmla="*/ 1115 h 9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</a:cxnLst>
                <a:rect l="0" t="0" r="r" b="b"/>
                <a:pathLst>
                  <a:path w="977" h="977">
                    <a:moveTo>
                      <a:pt x="488" y="977"/>
                    </a:moveTo>
                    <a:lnTo>
                      <a:pt x="560" y="972"/>
                    </a:lnTo>
                    <a:lnTo>
                      <a:pt x="629" y="956"/>
                    </a:lnTo>
                    <a:lnTo>
                      <a:pt x="694" y="932"/>
                    </a:lnTo>
                    <a:lnTo>
                      <a:pt x="754" y="898"/>
                    </a:lnTo>
                    <a:lnTo>
                      <a:pt x="809" y="857"/>
                    </a:lnTo>
                    <a:lnTo>
                      <a:pt x="857" y="809"/>
                    </a:lnTo>
                    <a:lnTo>
                      <a:pt x="898" y="755"/>
                    </a:lnTo>
                    <a:lnTo>
                      <a:pt x="931" y="695"/>
                    </a:lnTo>
                    <a:lnTo>
                      <a:pt x="956" y="630"/>
                    </a:lnTo>
                    <a:lnTo>
                      <a:pt x="971" y="561"/>
                    </a:lnTo>
                    <a:lnTo>
                      <a:pt x="977" y="489"/>
                    </a:lnTo>
                    <a:lnTo>
                      <a:pt x="971" y="417"/>
                    </a:lnTo>
                    <a:lnTo>
                      <a:pt x="956" y="348"/>
                    </a:lnTo>
                    <a:lnTo>
                      <a:pt x="931" y="283"/>
                    </a:lnTo>
                    <a:lnTo>
                      <a:pt x="898" y="223"/>
                    </a:lnTo>
                    <a:lnTo>
                      <a:pt x="857" y="168"/>
                    </a:lnTo>
                    <a:lnTo>
                      <a:pt x="809" y="120"/>
                    </a:lnTo>
                    <a:lnTo>
                      <a:pt x="754" y="79"/>
                    </a:lnTo>
                    <a:lnTo>
                      <a:pt x="694" y="46"/>
                    </a:lnTo>
                    <a:lnTo>
                      <a:pt x="629" y="21"/>
                    </a:lnTo>
                    <a:lnTo>
                      <a:pt x="560" y="6"/>
                    </a:lnTo>
                    <a:lnTo>
                      <a:pt x="488" y="0"/>
                    </a:lnTo>
                    <a:lnTo>
                      <a:pt x="416" y="6"/>
                    </a:lnTo>
                    <a:lnTo>
                      <a:pt x="347" y="21"/>
                    </a:lnTo>
                    <a:lnTo>
                      <a:pt x="282" y="46"/>
                    </a:lnTo>
                    <a:lnTo>
                      <a:pt x="222" y="79"/>
                    </a:lnTo>
                    <a:lnTo>
                      <a:pt x="168" y="120"/>
                    </a:lnTo>
                    <a:lnTo>
                      <a:pt x="120" y="168"/>
                    </a:lnTo>
                    <a:lnTo>
                      <a:pt x="79" y="223"/>
                    </a:lnTo>
                    <a:lnTo>
                      <a:pt x="45" y="283"/>
                    </a:lnTo>
                    <a:lnTo>
                      <a:pt x="21" y="348"/>
                    </a:lnTo>
                    <a:lnTo>
                      <a:pt x="5" y="417"/>
                    </a:lnTo>
                    <a:lnTo>
                      <a:pt x="0" y="489"/>
                    </a:lnTo>
                    <a:lnTo>
                      <a:pt x="5" y="561"/>
                    </a:lnTo>
                    <a:lnTo>
                      <a:pt x="21" y="630"/>
                    </a:lnTo>
                    <a:lnTo>
                      <a:pt x="45" y="695"/>
                    </a:lnTo>
                    <a:lnTo>
                      <a:pt x="79" y="755"/>
                    </a:lnTo>
                    <a:lnTo>
                      <a:pt x="120" y="809"/>
                    </a:lnTo>
                    <a:lnTo>
                      <a:pt x="168" y="857"/>
                    </a:lnTo>
                    <a:lnTo>
                      <a:pt x="222" y="898"/>
                    </a:lnTo>
                    <a:lnTo>
                      <a:pt x="282" y="932"/>
                    </a:lnTo>
                    <a:lnTo>
                      <a:pt x="347" y="956"/>
                    </a:lnTo>
                    <a:lnTo>
                      <a:pt x="416" y="972"/>
                    </a:lnTo>
                    <a:lnTo>
                      <a:pt x="488" y="977"/>
                    </a:lnTo>
                    <a:close/>
                  </a:path>
                </a:pathLst>
              </a:custGeom>
              <a:noFill/>
              <a:ln w="41427">
                <a:solidFill>
                  <a:srgbClr val="0066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2935" tIns="41468" rIns="82935" bIns="4146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33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3421568" y="3343158"/>
                <a:ext cx="827150" cy="371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41107">
                  <a:spcBef>
                    <a:spcPts val="1596"/>
                  </a:spcBef>
                </a:pPr>
                <a:r>
                  <a:rPr lang="ru-RU" sz="1814" b="1" dirty="0">
                    <a:solidFill>
                      <a:srgbClr val="0066B3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НПД</a:t>
                </a:r>
                <a:endParaRPr lang="ru-RU" sz="952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8" name="Freeform 275"/>
              <p:cNvSpPr>
                <a:spLocks/>
              </p:cNvSpPr>
              <p:nvPr/>
            </p:nvSpPr>
            <p:spPr bwMode="auto">
              <a:xfrm>
                <a:off x="3552189" y="4257507"/>
                <a:ext cx="689985" cy="557340"/>
              </a:xfrm>
              <a:custGeom>
                <a:avLst/>
                <a:gdLst>
                  <a:gd name="T0" fmla="+- 0 5184 4696"/>
                  <a:gd name="T1" fmla="*/ T0 w 977"/>
                  <a:gd name="T2" fmla="+- 0 1115 138"/>
                  <a:gd name="T3" fmla="*/ 1115 h 977"/>
                  <a:gd name="T4" fmla="+- 0 5256 4696"/>
                  <a:gd name="T5" fmla="*/ T4 w 977"/>
                  <a:gd name="T6" fmla="+- 0 1110 138"/>
                  <a:gd name="T7" fmla="*/ 1110 h 977"/>
                  <a:gd name="T8" fmla="+- 0 5325 4696"/>
                  <a:gd name="T9" fmla="*/ T8 w 977"/>
                  <a:gd name="T10" fmla="+- 0 1094 138"/>
                  <a:gd name="T11" fmla="*/ 1094 h 977"/>
                  <a:gd name="T12" fmla="+- 0 5390 4696"/>
                  <a:gd name="T13" fmla="*/ T12 w 977"/>
                  <a:gd name="T14" fmla="+- 0 1070 138"/>
                  <a:gd name="T15" fmla="*/ 1070 h 977"/>
                  <a:gd name="T16" fmla="+- 0 5450 4696"/>
                  <a:gd name="T17" fmla="*/ T16 w 977"/>
                  <a:gd name="T18" fmla="+- 0 1036 138"/>
                  <a:gd name="T19" fmla="*/ 1036 h 977"/>
                  <a:gd name="T20" fmla="+- 0 5505 4696"/>
                  <a:gd name="T21" fmla="*/ T20 w 977"/>
                  <a:gd name="T22" fmla="+- 0 995 138"/>
                  <a:gd name="T23" fmla="*/ 995 h 977"/>
                  <a:gd name="T24" fmla="+- 0 5553 4696"/>
                  <a:gd name="T25" fmla="*/ T24 w 977"/>
                  <a:gd name="T26" fmla="+- 0 947 138"/>
                  <a:gd name="T27" fmla="*/ 947 h 977"/>
                  <a:gd name="T28" fmla="+- 0 5594 4696"/>
                  <a:gd name="T29" fmla="*/ T28 w 977"/>
                  <a:gd name="T30" fmla="+- 0 893 138"/>
                  <a:gd name="T31" fmla="*/ 893 h 977"/>
                  <a:gd name="T32" fmla="+- 0 5627 4696"/>
                  <a:gd name="T33" fmla="*/ T32 w 977"/>
                  <a:gd name="T34" fmla="+- 0 833 138"/>
                  <a:gd name="T35" fmla="*/ 833 h 977"/>
                  <a:gd name="T36" fmla="+- 0 5652 4696"/>
                  <a:gd name="T37" fmla="*/ T36 w 977"/>
                  <a:gd name="T38" fmla="+- 0 768 138"/>
                  <a:gd name="T39" fmla="*/ 768 h 977"/>
                  <a:gd name="T40" fmla="+- 0 5667 4696"/>
                  <a:gd name="T41" fmla="*/ T40 w 977"/>
                  <a:gd name="T42" fmla="+- 0 699 138"/>
                  <a:gd name="T43" fmla="*/ 699 h 977"/>
                  <a:gd name="T44" fmla="+- 0 5673 4696"/>
                  <a:gd name="T45" fmla="*/ T44 w 977"/>
                  <a:gd name="T46" fmla="+- 0 627 138"/>
                  <a:gd name="T47" fmla="*/ 627 h 977"/>
                  <a:gd name="T48" fmla="+- 0 5667 4696"/>
                  <a:gd name="T49" fmla="*/ T48 w 977"/>
                  <a:gd name="T50" fmla="+- 0 555 138"/>
                  <a:gd name="T51" fmla="*/ 555 h 977"/>
                  <a:gd name="T52" fmla="+- 0 5652 4696"/>
                  <a:gd name="T53" fmla="*/ T52 w 977"/>
                  <a:gd name="T54" fmla="+- 0 486 138"/>
                  <a:gd name="T55" fmla="*/ 486 h 977"/>
                  <a:gd name="T56" fmla="+- 0 5627 4696"/>
                  <a:gd name="T57" fmla="*/ T56 w 977"/>
                  <a:gd name="T58" fmla="+- 0 421 138"/>
                  <a:gd name="T59" fmla="*/ 421 h 977"/>
                  <a:gd name="T60" fmla="+- 0 5594 4696"/>
                  <a:gd name="T61" fmla="*/ T60 w 977"/>
                  <a:gd name="T62" fmla="+- 0 361 138"/>
                  <a:gd name="T63" fmla="*/ 361 h 977"/>
                  <a:gd name="T64" fmla="+- 0 5553 4696"/>
                  <a:gd name="T65" fmla="*/ T64 w 977"/>
                  <a:gd name="T66" fmla="+- 0 306 138"/>
                  <a:gd name="T67" fmla="*/ 306 h 977"/>
                  <a:gd name="T68" fmla="+- 0 5505 4696"/>
                  <a:gd name="T69" fmla="*/ T68 w 977"/>
                  <a:gd name="T70" fmla="+- 0 258 138"/>
                  <a:gd name="T71" fmla="*/ 258 h 977"/>
                  <a:gd name="T72" fmla="+- 0 5450 4696"/>
                  <a:gd name="T73" fmla="*/ T72 w 977"/>
                  <a:gd name="T74" fmla="+- 0 217 138"/>
                  <a:gd name="T75" fmla="*/ 217 h 977"/>
                  <a:gd name="T76" fmla="+- 0 5390 4696"/>
                  <a:gd name="T77" fmla="*/ T76 w 977"/>
                  <a:gd name="T78" fmla="+- 0 184 138"/>
                  <a:gd name="T79" fmla="*/ 184 h 977"/>
                  <a:gd name="T80" fmla="+- 0 5325 4696"/>
                  <a:gd name="T81" fmla="*/ T80 w 977"/>
                  <a:gd name="T82" fmla="+- 0 159 138"/>
                  <a:gd name="T83" fmla="*/ 159 h 977"/>
                  <a:gd name="T84" fmla="+- 0 5256 4696"/>
                  <a:gd name="T85" fmla="*/ T84 w 977"/>
                  <a:gd name="T86" fmla="+- 0 144 138"/>
                  <a:gd name="T87" fmla="*/ 144 h 977"/>
                  <a:gd name="T88" fmla="+- 0 5184 4696"/>
                  <a:gd name="T89" fmla="*/ T88 w 977"/>
                  <a:gd name="T90" fmla="+- 0 138 138"/>
                  <a:gd name="T91" fmla="*/ 138 h 977"/>
                  <a:gd name="T92" fmla="+- 0 5112 4696"/>
                  <a:gd name="T93" fmla="*/ T92 w 977"/>
                  <a:gd name="T94" fmla="+- 0 144 138"/>
                  <a:gd name="T95" fmla="*/ 144 h 977"/>
                  <a:gd name="T96" fmla="+- 0 5043 4696"/>
                  <a:gd name="T97" fmla="*/ T96 w 977"/>
                  <a:gd name="T98" fmla="+- 0 159 138"/>
                  <a:gd name="T99" fmla="*/ 159 h 977"/>
                  <a:gd name="T100" fmla="+- 0 4978 4696"/>
                  <a:gd name="T101" fmla="*/ T100 w 977"/>
                  <a:gd name="T102" fmla="+- 0 184 138"/>
                  <a:gd name="T103" fmla="*/ 184 h 977"/>
                  <a:gd name="T104" fmla="+- 0 4918 4696"/>
                  <a:gd name="T105" fmla="*/ T104 w 977"/>
                  <a:gd name="T106" fmla="+- 0 217 138"/>
                  <a:gd name="T107" fmla="*/ 217 h 977"/>
                  <a:gd name="T108" fmla="+- 0 4864 4696"/>
                  <a:gd name="T109" fmla="*/ T108 w 977"/>
                  <a:gd name="T110" fmla="+- 0 258 138"/>
                  <a:gd name="T111" fmla="*/ 258 h 977"/>
                  <a:gd name="T112" fmla="+- 0 4816 4696"/>
                  <a:gd name="T113" fmla="*/ T112 w 977"/>
                  <a:gd name="T114" fmla="+- 0 306 138"/>
                  <a:gd name="T115" fmla="*/ 306 h 977"/>
                  <a:gd name="T116" fmla="+- 0 4775 4696"/>
                  <a:gd name="T117" fmla="*/ T116 w 977"/>
                  <a:gd name="T118" fmla="+- 0 361 138"/>
                  <a:gd name="T119" fmla="*/ 361 h 977"/>
                  <a:gd name="T120" fmla="+- 0 4741 4696"/>
                  <a:gd name="T121" fmla="*/ T120 w 977"/>
                  <a:gd name="T122" fmla="+- 0 421 138"/>
                  <a:gd name="T123" fmla="*/ 421 h 977"/>
                  <a:gd name="T124" fmla="+- 0 4717 4696"/>
                  <a:gd name="T125" fmla="*/ T124 w 977"/>
                  <a:gd name="T126" fmla="+- 0 486 138"/>
                  <a:gd name="T127" fmla="*/ 486 h 977"/>
                  <a:gd name="T128" fmla="+- 0 4701 4696"/>
                  <a:gd name="T129" fmla="*/ T128 w 977"/>
                  <a:gd name="T130" fmla="+- 0 555 138"/>
                  <a:gd name="T131" fmla="*/ 555 h 977"/>
                  <a:gd name="T132" fmla="+- 0 4696 4696"/>
                  <a:gd name="T133" fmla="*/ T132 w 977"/>
                  <a:gd name="T134" fmla="+- 0 627 138"/>
                  <a:gd name="T135" fmla="*/ 627 h 977"/>
                  <a:gd name="T136" fmla="+- 0 4701 4696"/>
                  <a:gd name="T137" fmla="*/ T136 w 977"/>
                  <a:gd name="T138" fmla="+- 0 699 138"/>
                  <a:gd name="T139" fmla="*/ 699 h 977"/>
                  <a:gd name="T140" fmla="+- 0 4717 4696"/>
                  <a:gd name="T141" fmla="*/ T140 w 977"/>
                  <a:gd name="T142" fmla="+- 0 768 138"/>
                  <a:gd name="T143" fmla="*/ 768 h 977"/>
                  <a:gd name="T144" fmla="+- 0 4741 4696"/>
                  <a:gd name="T145" fmla="*/ T144 w 977"/>
                  <a:gd name="T146" fmla="+- 0 833 138"/>
                  <a:gd name="T147" fmla="*/ 833 h 977"/>
                  <a:gd name="T148" fmla="+- 0 4775 4696"/>
                  <a:gd name="T149" fmla="*/ T148 w 977"/>
                  <a:gd name="T150" fmla="+- 0 893 138"/>
                  <a:gd name="T151" fmla="*/ 893 h 977"/>
                  <a:gd name="T152" fmla="+- 0 4816 4696"/>
                  <a:gd name="T153" fmla="*/ T152 w 977"/>
                  <a:gd name="T154" fmla="+- 0 947 138"/>
                  <a:gd name="T155" fmla="*/ 947 h 977"/>
                  <a:gd name="T156" fmla="+- 0 4864 4696"/>
                  <a:gd name="T157" fmla="*/ T156 w 977"/>
                  <a:gd name="T158" fmla="+- 0 995 138"/>
                  <a:gd name="T159" fmla="*/ 995 h 977"/>
                  <a:gd name="T160" fmla="+- 0 4918 4696"/>
                  <a:gd name="T161" fmla="*/ T160 w 977"/>
                  <a:gd name="T162" fmla="+- 0 1036 138"/>
                  <a:gd name="T163" fmla="*/ 1036 h 977"/>
                  <a:gd name="T164" fmla="+- 0 4978 4696"/>
                  <a:gd name="T165" fmla="*/ T164 w 977"/>
                  <a:gd name="T166" fmla="+- 0 1070 138"/>
                  <a:gd name="T167" fmla="*/ 1070 h 977"/>
                  <a:gd name="T168" fmla="+- 0 5043 4696"/>
                  <a:gd name="T169" fmla="*/ T168 w 977"/>
                  <a:gd name="T170" fmla="+- 0 1094 138"/>
                  <a:gd name="T171" fmla="*/ 1094 h 977"/>
                  <a:gd name="T172" fmla="+- 0 5112 4696"/>
                  <a:gd name="T173" fmla="*/ T172 w 977"/>
                  <a:gd name="T174" fmla="+- 0 1110 138"/>
                  <a:gd name="T175" fmla="*/ 1110 h 977"/>
                  <a:gd name="T176" fmla="+- 0 5184 4696"/>
                  <a:gd name="T177" fmla="*/ T176 w 977"/>
                  <a:gd name="T178" fmla="+- 0 1115 138"/>
                  <a:gd name="T179" fmla="*/ 1115 h 9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</a:cxnLst>
                <a:rect l="0" t="0" r="r" b="b"/>
                <a:pathLst>
                  <a:path w="977" h="977">
                    <a:moveTo>
                      <a:pt x="488" y="977"/>
                    </a:moveTo>
                    <a:lnTo>
                      <a:pt x="560" y="972"/>
                    </a:lnTo>
                    <a:lnTo>
                      <a:pt x="629" y="956"/>
                    </a:lnTo>
                    <a:lnTo>
                      <a:pt x="694" y="932"/>
                    </a:lnTo>
                    <a:lnTo>
                      <a:pt x="754" y="898"/>
                    </a:lnTo>
                    <a:lnTo>
                      <a:pt x="809" y="857"/>
                    </a:lnTo>
                    <a:lnTo>
                      <a:pt x="857" y="809"/>
                    </a:lnTo>
                    <a:lnTo>
                      <a:pt x="898" y="755"/>
                    </a:lnTo>
                    <a:lnTo>
                      <a:pt x="931" y="695"/>
                    </a:lnTo>
                    <a:lnTo>
                      <a:pt x="956" y="630"/>
                    </a:lnTo>
                    <a:lnTo>
                      <a:pt x="971" y="561"/>
                    </a:lnTo>
                    <a:lnTo>
                      <a:pt x="977" y="489"/>
                    </a:lnTo>
                    <a:lnTo>
                      <a:pt x="971" y="417"/>
                    </a:lnTo>
                    <a:lnTo>
                      <a:pt x="956" y="348"/>
                    </a:lnTo>
                    <a:lnTo>
                      <a:pt x="931" y="283"/>
                    </a:lnTo>
                    <a:lnTo>
                      <a:pt x="898" y="223"/>
                    </a:lnTo>
                    <a:lnTo>
                      <a:pt x="857" y="168"/>
                    </a:lnTo>
                    <a:lnTo>
                      <a:pt x="809" y="120"/>
                    </a:lnTo>
                    <a:lnTo>
                      <a:pt x="754" y="79"/>
                    </a:lnTo>
                    <a:lnTo>
                      <a:pt x="694" y="46"/>
                    </a:lnTo>
                    <a:lnTo>
                      <a:pt x="629" y="21"/>
                    </a:lnTo>
                    <a:lnTo>
                      <a:pt x="560" y="6"/>
                    </a:lnTo>
                    <a:lnTo>
                      <a:pt x="488" y="0"/>
                    </a:lnTo>
                    <a:lnTo>
                      <a:pt x="416" y="6"/>
                    </a:lnTo>
                    <a:lnTo>
                      <a:pt x="347" y="21"/>
                    </a:lnTo>
                    <a:lnTo>
                      <a:pt x="282" y="46"/>
                    </a:lnTo>
                    <a:lnTo>
                      <a:pt x="222" y="79"/>
                    </a:lnTo>
                    <a:lnTo>
                      <a:pt x="168" y="120"/>
                    </a:lnTo>
                    <a:lnTo>
                      <a:pt x="120" y="168"/>
                    </a:lnTo>
                    <a:lnTo>
                      <a:pt x="79" y="223"/>
                    </a:lnTo>
                    <a:lnTo>
                      <a:pt x="45" y="283"/>
                    </a:lnTo>
                    <a:lnTo>
                      <a:pt x="21" y="348"/>
                    </a:lnTo>
                    <a:lnTo>
                      <a:pt x="5" y="417"/>
                    </a:lnTo>
                    <a:lnTo>
                      <a:pt x="0" y="489"/>
                    </a:lnTo>
                    <a:lnTo>
                      <a:pt x="5" y="561"/>
                    </a:lnTo>
                    <a:lnTo>
                      <a:pt x="21" y="630"/>
                    </a:lnTo>
                    <a:lnTo>
                      <a:pt x="45" y="695"/>
                    </a:lnTo>
                    <a:lnTo>
                      <a:pt x="79" y="755"/>
                    </a:lnTo>
                    <a:lnTo>
                      <a:pt x="120" y="809"/>
                    </a:lnTo>
                    <a:lnTo>
                      <a:pt x="168" y="857"/>
                    </a:lnTo>
                    <a:lnTo>
                      <a:pt x="222" y="898"/>
                    </a:lnTo>
                    <a:lnTo>
                      <a:pt x="282" y="932"/>
                    </a:lnTo>
                    <a:lnTo>
                      <a:pt x="347" y="956"/>
                    </a:lnTo>
                    <a:lnTo>
                      <a:pt x="416" y="972"/>
                    </a:lnTo>
                    <a:lnTo>
                      <a:pt x="488" y="977"/>
                    </a:lnTo>
                    <a:close/>
                  </a:path>
                </a:pathLst>
              </a:custGeom>
              <a:noFill/>
              <a:ln w="41427">
                <a:solidFill>
                  <a:srgbClr val="0066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2935" tIns="41468" rIns="82935" bIns="4146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33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421568" y="4322817"/>
                <a:ext cx="830356" cy="371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41107">
                  <a:spcBef>
                    <a:spcPts val="1596"/>
                  </a:spcBef>
                </a:pPr>
                <a:r>
                  <a:rPr lang="ru-RU" sz="1814" b="1" dirty="0">
                    <a:solidFill>
                      <a:srgbClr val="0066B3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ПСН</a:t>
                </a:r>
                <a:endParaRPr lang="ru-RU" sz="952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9" name="Freeform 275"/>
              <p:cNvSpPr>
                <a:spLocks/>
              </p:cNvSpPr>
              <p:nvPr/>
            </p:nvSpPr>
            <p:spPr bwMode="auto">
              <a:xfrm>
                <a:off x="3552189" y="5367787"/>
                <a:ext cx="718417" cy="587796"/>
              </a:xfrm>
              <a:custGeom>
                <a:avLst/>
                <a:gdLst>
                  <a:gd name="T0" fmla="+- 0 5184 4696"/>
                  <a:gd name="T1" fmla="*/ T0 w 977"/>
                  <a:gd name="T2" fmla="+- 0 1115 138"/>
                  <a:gd name="T3" fmla="*/ 1115 h 977"/>
                  <a:gd name="T4" fmla="+- 0 5256 4696"/>
                  <a:gd name="T5" fmla="*/ T4 w 977"/>
                  <a:gd name="T6" fmla="+- 0 1110 138"/>
                  <a:gd name="T7" fmla="*/ 1110 h 977"/>
                  <a:gd name="T8" fmla="+- 0 5325 4696"/>
                  <a:gd name="T9" fmla="*/ T8 w 977"/>
                  <a:gd name="T10" fmla="+- 0 1094 138"/>
                  <a:gd name="T11" fmla="*/ 1094 h 977"/>
                  <a:gd name="T12" fmla="+- 0 5390 4696"/>
                  <a:gd name="T13" fmla="*/ T12 w 977"/>
                  <a:gd name="T14" fmla="+- 0 1070 138"/>
                  <a:gd name="T15" fmla="*/ 1070 h 977"/>
                  <a:gd name="T16" fmla="+- 0 5450 4696"/>
                  <a:gd name="T17" fmla="*/ T16 w 977"/>
                  <a:gd name="T18" fmla="+- 0 1036 138"/>
                  <a:gd name="T19" fmla="*/ 1036 h 977"/>
                  <a:gd name="T20" fmla="+- 0 5505 4696"/>
                  <a:gd name="T21" fmla="*/ T20 w 977"/>
                  <a:gd name="T22" fmla="+- 0 995 138"/>
                  <a:gd name="T23" fmla="*/ 995 h 977"/>
                  <a:gd name="T24" fmla="+- 0 5553 4696"/>
                  <a:gd name="T25" fmla="*/ T24 w 977"/>
                  <a:gd name="T26" fmla="+- 0 947 138"/>
                  <a:gd name="T27" fmla="*/ 947 h 977"/>
                  <a:gd name="T28" fmla="+- 0 5594 4696"/>
                  <a:gd name="T29" fmla="*/ T28 w 977"/>
                  <a:gd name="T30" fmla="+- 0 893 138"/>
                  <a:gd name="T31" fmla="*/ 893 h 977"/>
                  <a:gd name="T32" fmla="+- 0 5627 4696"/>
                  <a:gd name="T33" fmla="*/ T32 w 977"/>
                  <a:gd name="T34" fmla="+- 0 833 138"/>
                  <a:gd name="T35" fmla="*/ 833 h 977"/>
                  <a:gd name="T36" fmla="+- 0 5652 4696"/>
                  <a:gd name="T37" fmla="*/ T36 w 977"/>
                  <a:gd name="T38" fmla="+- 0 768 138"/>
                  <a:gd name="T39" fmla="*/ 768 h 977"/>
                  <a:gd name="T40" fmla="+- 0 5667 4696"/>
                  <a:gd name="T41" fmla="*/ T40 w 977"/>
                  <a:gd name="T42" fmla="+- 0 699 138"/>
                  <a:gd name="T43" fmla="*/ 699 h 977"/>
                  <a:gd name="T44" fmla="+- 0 5673 4696"/>
                  <a:gd name="T45" fmla="*/ T44 w 977"/>
                  <a:gd name="T46" fmla="+- 0 627 138"/>
                  <a:gd name="T47" fmla="*/ 627 h 977"/>
                  <a:gd name="T48" fmla="+- 0 5667 4696"/>
                  <a:gd name="T49" fmla="*/ T48 w 977"/>
                  <a:gd name="T50" fmla="+- 0 555 138"/>
                  <a:gd name="T51" fmla="*/ 555 h 977"/>
                  <a:gd name="T52" fmla="+- 0 5652 4696"/>
                  <a:gd name="T53" fmla="*/ T52 w 977"/>
                  <a:gd name="T54" fmla="+- 0 486 138"/>
                  <a:gd name="T55" fmla="*/ 486 h 977"/>
                  <a:gd name="T56" fmla="+- 0 5627 4696"/>
                  <a:gd name="T57" fmla="*/ T56 w 977"/>
                  <a:gd name="T58" fmla="+- 0 421 138"/>
                  <a:gd name="T59" fmla="*/ 421 h 977"/>
                  <a:gd name="T60" fmla="+- 0 5594 4696"/>
                  <a:gd name="T61" fmla="*/ T60 w 977"/>
                  <a:gd name="T62" fmla="+- 0 361 138"/>
                  <a:gd name="T63" fmla="*/ 361 h 977"/>
                  <a:gd name="T64" fmla="+- 0 5553 4696"/>
                  <a:gd name="T65" fmla="*/ T64 w 977"/>
                  <a:gd name="T66" fmla="+- 0 306 138"/>
                  <a:gd name="T67" fmla="*/ 306 h 977"/>
                  <a:gd name="T68" fmla="+- 0 5505 4696"/>
                  <a:gd name="T69" fmla="*/ T68 w 977"/>
                  <a:gd name="T70" fmla="+- 0 258 138"/>
                  <a:gd name="T71" fmla="*/ 258 h 977"/>
                  <a:gd name="T72" fmla="+- 0 5450 4696"/>
                  <a:gd name="T73" fmla="*/ T72 w 977"/>
                  <a:gd name="T74" fmla="+- 0 217 138"/>
                  <a:gd name="T75" fmla="*/ 217 h 977"/>
                  <a:gd name="T76" fmla="+- 0 5390 4696"/>
                  <a:gd name="T77" fmla="*/ T76 w 977"/>
                  <a:gd name="T78" fmla="+- 0 184 138"/>
                  <a:gd name="T79" fmla="*/ 184 h 977"/>
                  <a:gd name="T80" fmla="+- 0 5325 4696"/>
                  <a:gd name="T81" fmla="*/ T80 w 977"/>
                  <a:gd name="T82" fmla="+- 0 159 138"/>
                  <a:gd name="T83" fmla="*/ 159 h 977"/>
                  <a:gd name="T84" fmla="+- 0 5256 4696"/>
                  <a:gd name="T85" fmla="*/ T84 w 977"/>
                  <a:gd name="T86" fmla="+- 0 144 138"/>
                  <a:gd name="T87" fmla="*/ 144 h 977"/>
                  <a:gd name="T88" fmla="+- 0 5184 4696"/>
                  <a:gd name="T89" fmla="*/ T88 w 977"/>
                  <a:gd name="T90" fmla="+- 0 138 138"/>
                  <a:gd name="T91" fmla="*/ 138 h 977"/>
                  <a:gd name="T92" fmla="+- 0 5112 4696"/>
                  <a:gd name="T93" fmla="*/ T92 w 977"/>
                  <a:gd name="T94" fmla="+- 0 144 138"/>
                  <a:gd name="T95" fmla="*/ 144 h 977"/>
                  <a:gd name="T96" fmla="+- 0 5043 4696"/>
                  <a:gd name="T97" fmla="*/ T96 w 977"/>
                  <a:gd name="T98" fmla="+- 0 159 138"/>
                  <a:gd name="T99" fmla="*/ 159 h 977"/>
                  <a:gd name="T100" fmla="+- 0 4978 4696"/>
                  <a:gd name="T101" fmla="*/ T100 w 977"/>
                  <a:gd name="T102" fmla="+- 0 184 138"/>
                  <a:gd name="T103" fmla="*/ 184 h 977"/>
                  <a:gd name="T104" fmla="+- 0 4918 4696"/>
                  <a:gd name="T105" fmla="*/ T104 w 977"/>
                  <a:gd name="T106" fmla="+- 0 217 138"/>
                  <a:gd name="T107" fmla="*/ 217 h 977"/>
                  <a:gd name="T108" fmla="+- 0 4864 4696"/>
                  <a:gd name="T109" fmla="*/ T108 w 977"/>
                  <a:gd name="T110" fmla="+- 0 258 138"/>
                  <a:gd name="T111" fmla="*/ 258 h 977"/>
                  <a:gd name="T112" fmla="+- 0 4816 4696"/>
                  <a:gd name="T113" fmla="*/ T112 w 977"/>
                  <a:gd name="T114" fmla="+- 0 306 138"/>
                  <a:gd name="T115" fmla="*/ 306 h 977"/>
                  <a:gd name="T116" fmla="+- 0 4775 4696"/>
                  <a:gd name="T117" fmla="*/ T116 w 977"/>
                  <a:gd name="T118" fmla="+- 0 361 138"/>
                  <a:gd name="T119" fmla="*/ 361 h 977"/>
                  <a:gd name="T120" fmla="+- 0 4741 4696"/>
                  <a:gd name="T121" fmla="*/ T120 w 977"/>
                  <a:gd name="T122" fmla="+- 0 421 138"/>
                  <a:gd name="T123" fmla="*/ 421 h 977"/>
                  <a:gd name="T124" fmla="+- 0 4717 4696"/>
                  <a:gd name="T125" fmla="*/ T124 w 977"/>
                  <a:gd name="T126" fmla="+- 0 486 138"/>
                  <a:gd name="T127" fmla="*/ 486 h 977"/>
                  <a:gd name="T128" fmla="+- 0 4701 4696"/>
                  <a:gd name="T129" fmla="*/ T128 w 977"/>
                  <a:gd name="T130" fmla="+- 0 555 138"/>
                  <a:gd name="T131" fmla="*/ 555 h 977"/>
                  <a:gd name="T132" fmla="+- 0 4696 4696"/>
                  <a:gd name="T133" fmla="*/ T132 w 977"/>
                  <a:gd name="T134" fmla="+- 0 627 138"/>
                  <a:gd name="T135" fmla="*/ 627 h 977"/>
                  <a:gd name="T136" fmla="+- 0 4701 4696"/>
                  <a:gd name="T137" fmla="*/ T136 w 977"/>
                  <a:gd name="T138" fmla="+- 0 699 138"/>
                  <a:gd name="T139" fmla="*/ 699 h 977"/>
                  <a:gd name="T140" fmla="+- 0 4717 4696"/>
                  <a:gd name="T141" fmla="*/ T140 w 977"/>
                  <a:gd name="T142" fmla="+- 0 768 138"/>
                  <a:gd name="T143" fmla="*/ 768 h 977"/>
                  <a:gd name="T144" fmla="+- 0 4741 4696"/>
                  <a:gd name="T145" fmla="*/ T144 w 977"/>
                  <a:gd name="T146" fmla="+- 0 833 138"/>
                  <a:gd name="T147" fmla="*/ 833 h 977"/>
                  <a:gd name="T148" fmla="+- 0 4775 4696"/>
                  <a:gd name="T149" fmla="*/ T148 w 977"/>
                  <a:gd name="T150" fmla="+- 0 893 138"/>
                  <a:gd name="T151" fmla="*/ 893 h 977"/>
                  <a:gd name="T152" fmla="+- 0 4816 4696"/>
                  <a:gd name="T153" fmla="*/ T152 w 977"/>
                  <a:gd name="T154" fmla="+- 0 947 138"/>
                  <a:gd name="T155" fmla="*/ 947 h 977"/>
                  <a:gd name="T156" fmla="+- 0 4864 4696"/>
                  <a:gd name="T157" fmla="*/ T156 w 977"/>
                  <a:gd name="T158" fmla="+- 0 995 138"/>
                  <a:gd name="T159" fmla="*/ 995 h 977"/>
                  <a:gd name="T160" fmla="+- 0 4918 4696"/>
                  <a:gd name="T161" fmla="*/ T160 w 977"/>
                  <a:gd name="T162" fmla="+- 0 1036 138"/>
                  <a:gd name="T163" fmla="*/ 1036 h 977"/>
                  <a:gd name="T164" fmla="+- 0 4978 4696"/>
                  <a:gd name="T165" fmla="*/ T164 w 977"/>
                  <a:gd name="T166" fmla="+- 0 1070 138"/>
                  <a:gd name="T167" fmla="*/ 1070 h 977"/>
                  <a:gd name="T168" fmla="+- 0 5043 4696"/>
                  <a:gd name="T169" fmla="*/ T168 w 977"/>
                  <a:gd name="T170" fmla="+- 0 1094 138"/>
                  <a:gd name="T171" fmla="*/ 1094 h 977"/>
                  <a:gd name="T172" fmla="+- 0 5112 4696"/>
                  <a:gd name="T173" fmla="*/ T172 w 977"/>
                  <a:gd name="T174" fmla="+- 0 1110 138"/>
                  <a:gd name="T175" fmla="*/ 1110 h 977"/>
                  <a:gd name="T176" fmla="+- 0 5184 4696"/>
                  <a:gd name="T177" fmla="*/ T176 w 977"/>
                  <a:gd name="T178" fmla="+- 0 1115 138"/>
                  <a:gd name="T179" fmla="*/ 1115 h 9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</a:cxnLst>
                <a:rect l="0" t="0" r="r" b="b"/>
                <a:pathLst>
                  <a:path w="977" h="977">
                    <a:moveTo>
                      <a:pt x="488" y="977"/>
                    </a:moveTo>
                    <a:lnTo>
                      <a:pt x="560" y="972"/>
                    </a:lnTo>
                    <a:lnTo>
                      <a:pt x="629" y="956"/>
                    </a:lnTo>
                    <a:lnTo>
                      <a:pt x="694" y="932"/>
                    </a:lnTo>
                    <a:lnTo>
                      <a:pt x="754" y="898"/>
                    </a:lnTo>
                    <a:lnTo>
                      <a:pt x="809" y="857"/>
                    </a:lnTo>
                    <a:lnTo>
                      <a:pt x="857" y="809"/>
                    </a:lnTo>
                    <a:lnTo>
                      <a:pt x="898" y="755"/>
                    </a:lnTo>
                    <a:lnTo>
                      <a:pt x="931" y="695"/>
                    </a:lnTo>
                    <a:lnTo>
                      <a:pt x="956" y="630"/>
                    </a:lnTo>
                    <a:lnTo>
                      <a:pt x="971" y="561"/>
                    </a:lnTo>
                    <a:lnTo>
                      <a:pt x="977" y="489"/>
                    </a:lnTo>
                    <a:lnTo>
                      <a:pt x="971" y="417"/>
                    </a:lnTo>
                    <a:lnTo>
                      <a:pt x="956" y="348"/>
                    </a:lnTo>
                    <a:lnTo>
                      <a:pt x="931" y="283"/>
                    </a:lnTo>
                    <a:lnTo>
                      <a:pt x="898" y="223"/>
                    </a:lnTo>
                    <a:lnTo>
                      <a:pt x="857" y="168"/>
                    </a:lnTo>
                    <a:lnTo>
                      <a:pt x="809" y="120"/>
                    </a:lnTo>
                    <a:lnTo>
                      <a:pt x="754" y="79"/>
                    </a:lnTo>
                    <a:lnTo>
                      <a:pt x="694" y="46"/>
                    </a:lnTo>
                    <a:lnTo>
                      <a:pt x="629" y="21"/>
                    </a:lnTo>
                    <a:lnTo>
                      <a:pt x="560" y="6"/>
                    </a:lnTo>
                    <a:lnTo>
                      <a:pt x="488" y="0"/>
                    </a:lnTo>
                    <a:lnTo>
                      <a:pt x="416" y="6"/>
                    </a:lnTo>
                    <a:lnTo>
                      <a:pt x="347" y="21"/>
                    </a:lnTo>
                    <a:lnTo>
                      <a:pt x="282" y="46"/>
                    </a:lnTo>
                    <a:lnTo>
                      <a:pt x="222" y="79"/>
                    </a:lnTo>
                    <a:lnTo>
                      <a:pt x="168" y="120"/>
                    </a:lnTo>
                    <a:lnTo>
                      <a:pt x="120" y="168"/>
                    </a:lnTo>
                    <a:lnTo>
                      <a:pt x="79" y="223"/>
                    </a:lnTo>
                    <a:lnTo>
                      <a:pt x="45" y="283"/>
                    </a:lnTo>
                    <a:lnTo>
                      <a:pt x="21" y="348"/>
                    </a:lnTo>
                    <a:lnTo>
                      <a:pt x="5" y="417"/>
                    </a:lnTo>
                    <a:lnTo>
                      <a:pt x="0" y="489"/>
                    </a:lnTo>
                    <a:lnTo>
                      <a:pt x="5" y="561"/>
                    </a:lnTo>
                    <a:lnTo>
                      <a:pt x="21" y="630"/>
                    </a:lnTo>
                    <a:lnTo>
                      <a:pt x="45" y="695"/>
                    </a:lnTo>
                    <a:lnTo>
                      <a:pt x="79" y="755"/>
                    </a:lnTo>
                    <a:lnTo>
                      <a:pt x="120" y="809"/>
                    </a:lnTo>
                    <a:lnTo>
                      <a:pt x="168" y="857"/>
                    </a:lnTo>
                    <a:lnTo>
                      <a:pt x="222" y="898"/>
                    </a:lnTo>
                    <a:lnTo>
                      <a:pt x="282" y="932"/>
                    </a:lnTo>
                    <a:lnTo>
                      <a:pt x="347" y="956"/>
                    </a:lnTo>
                    <a:lnTo>
                      <a:pt x="416" y="972"/>
                    </a:lnTo>
                    <a:lnTo>
                      <a:pt x="488" y="977"/>
                    </a:lnTo>
                    <a:close/>
                  </a:path>
                </a:pathLst>
              </a:custGeom>
              <a:noFill/>
              <a:ln w="41427">
                <a:solidFill>
                  <a:srgbClr val="0066B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2935" tIns="41468" rIns="82935" bIns="4146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633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3421568" y="5498409"/>
                <a:ext cx="899349" cy="343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41107">
                  <a:spcBef>
                    <a:spcPts val="1596"/>
                  </a:spcBef>
                </a:pPr>
                <a:r>
                  <a:rPr lang="ru-RU" sz="1633" b="1" dirty="0">
                    <a:solidFill>
                      <a:srgbClr val="0066B3"/>
                    </a:solidFill>
                    <a:latin typeface="Arial" panose="020B0604020202020204" pitchFamily="34" charset="0"/>
                    <a:ea typeface="Arial" panose="020B0604020202020204" pitchFamily="34" charset="0"/>
                  </a:rPr>
                  <a:t>ЕСХН</a:t>
                </a:r>
                <a:endParaRPr lang="ru-RU" sz="907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7" name="Прямоугольник 16"/>
            <p:cNvSpPr/>
            <p:nvPr/>
          </p:nvSpPr>
          <p:spPr>
            <a:xfrm>
              <a:off x="4285345" y="5360937"/>
              <a:ext cx="6161552" cy="782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25985" marR="1041309">
                <a:lnSpc>
                  <a:spcPct val="98000"/>
                </a:lnSpc>
                <a:spcBef>
                  <a:spcPts val="5"/>
                </a:spcBef>
              </a:pPr>
              <a:r>
                <a:rPr lang="ru-RU" sz="1800" b="1" u="sng" dirty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ЕДИНЫЙ </a:t>
              </a:r>
              <a:r>
                <a:rPr lang="ru-RU" sz="1800" b="1" u="sng" dirty="0">
                  <a:solidFill>
                    <a:srgbClr val="0066B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СЕЛЬСКОХОЗЯЙСТВЕННЫЙ НАЛОГ</a:t>
              </a:r>
              <a:endParaRPr lang="ru-RU" sz="1800" b="1" u="sng" dirty="0">
                <a:solidFill>
                  <a:srgbClr val="0066B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325985" marR="1756632">
                <a:lnSpc>
                  <a:spcPct val="103000"/>
                </a:lnSpc>
                <a:spcBef>
                  <a:spcPts val="317"/>
                </a:spcBef>
              </a:pPr>
              <a:r>
                <a:rPr lang="ru-RU" sz="1200" dirty="0">
                  <a:solidFill>
                    <a:srgbClr val="302D2D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для индивидуальных предпринимателей и организаций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01211" y="3583227"/>
            <a:ext cx="2880320" cy="12149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3247" algn="ctr">
              <a:lnSpc>
                <a:spcPct val="103000"/>
              </a:lnSpc>
            </a:pPr>
            <a:r>
              <a:rPr lang="ru-RU" sz="18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Специальные налоговые режимы, на которые можно перейти </a:t>
            </a:r>
            <a:r>
              <a:rPr lang="ru-RU" sz="1800" dirty="0" smtClean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бывшему «</a:t>
            </a:r>
            <a:r>
              <a:rPr lang="ru-RU" sz="1800" dirty="0" err="1" smtClean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вменёнщику</a:t>
            </a:r>
            <a:r>
              <a:rPr lang="ru-RU" sz="18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»</a:t>
            </a:r>
            <a:endParaRPr lang="ru-RU" sz="16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" name="Text Box 184"/>
          <p:cNvSpPr txBox="1">
            <a:spLocks noChangeArrowheads="1"/>
          </p:cNvSpPr>
          <p:nvPr/>
        </p:nvSpPr>
        <p:spPr bwMode="auto">
          <a:xfrm>
            <a:off x="1202465" y="6424595"/>
            <a:ext cx="7732518" cy="842002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ts val="726"/>
              </a:spcAft>
            </a:pPr>
            <a:r>
              <a:rPr lang="ru-RU" sz="1451" dirty="0">
                <a:solidFill>
                  <a:srgbClr val="302D2D"/>
                </a:solidFill>
                <a:latin typeface="Calibri" panose="020F0502020204030204" pitchFamily="34" charset="0"/>
              </a:rPr>
              <a:t>Предприниматели, не перешедшие на иной специальный налоговый режим в установленные для этого сроки, автоматически переходят с 1 января 2021 года на общий режим налогообложения.</a:t>
            </a:r>
            <a:endParaRPr lang="ru-RU" sz="2177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468263"/>
            <a:ext cx="8580438" cy="79208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66FF"/>
                </a:solidFill>
                <a:latin typeface="PFDinDisplayPro-Black"/>
              </a:rPr>
              <a:t>УПРОЩЕННАЯ </a:t>
            </a:r>
            <a:r>
              <a:rPr lang="ru-RU" sz="2000" dirty="0" smtClean="0">
                <a:solidFill>
                  <a:srgbClr val="0066FF"/>
                </a:solidFill>
                <a:latin typeface="PFDinDisplayPro-Black"/>
              </a:rPr>
              <a:t>СИСТЕМА НАЛОГООБЛОЖЕНИЯ</a:t>
            </a:r>
            <a:r>
              <a:rPr lang="ru-RU" sz="2000" dirty="0">
                <a:solidFill>
                  <a:srgbClr val="0066FF"/>
                </a:solidFill>
                <a:latin typeface="PFDinDisplayPro-Black"/>
              </a:rPr>
              <a:t/>
            </a:r>
            <a:br>
              <a:rPr lang="ru-RU" sz="2000" dirty="0">
                <a:solidFill>
                  <a:srgbClr val="0066FF"/>
                </a:solidFill>
                <a:latin typeface="PFDinDisplayPro-Black"/>
              </a:rPr>
            </a:br>
            <a:r>
              <a:rPr lang="ru-RU" sz="1600" dirty="0">
                <a:solidFill>
                  <a:srgbClr val="000000"/>
                </a:solidFill>
                <a:latin typeface="ArialMT"/>
              </a:rPr>
              <a:t>для индивидуальных предпринимателей и организаций</a:t>
            </a:r>
            <a:r>
              <a:rPr lang="ru-RU" sz="1600" dirty="0"/>
              <a:t/>
            </a:r>
            <a:br>
              <a:rPr lang="ru-RU" sz="1600" dirty="0"/>
            </a:b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38188" y="1116335"/>
            <a:ext cx="9353550" cy="5951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Основные ограничения: 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численность </a:t>
            </a:r>
            <a:r>
              <a:rPr lang="ru-RU" sz="1600" b="0" dirty="0">
                <a:latin typeface="ArialMT"/>
              </a:rPr>
              <a:t>работников не более </a:t>
            </a:r>
            <a:r>
              <a:rPr lang="ru-RU" sz="1600" b="0" dirty="0" smtClean="0">
                <a:latin typeface="ArialMT"/>
              </a:rPr>
              <a:t>100 (130) человек;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доход не может </a:t>
            </a:r>
            <a:r>
              <a:rPr lang="ru-RU" sz="1600" b="0" dirty="0">
                <a:latin typeface="ArialMT"/>
              </a:rPr>
              <a:t>превышает </a:t>
            </a:r>
            <a:r>
              <a:rPr lang="ru-RU" sz="1600" b="0" dirty="0" smtClean="0">
                <a:latin typeface="ArialMT"/>
              </a:rPr>
              <a:t>150 (200) млн</a:t>
            </a:r>
            <a:r>
              <a:rPr lang="ru-RU" sz="1600" b="0" dirty="0">
                <a:latin typeface="ArialMT"/>
              </a:rPr>
              <a:t>. руб. в </a:t>
            </a:r>
            <a:r>
              <a:rPr lang="ru-RU" sz="1600" b="0" dirty="0" smtClean="0">
                <a:latin typeface="ArialMT"/>
              </a:rPr>
              <a:t>год;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остаточная </a:t>
            </a:r>
            <a:r>
              <a:rPr lang="ru-RU" sz="1600" b="0" dirty="0">
                <a:latin typeface="ArialMT"/>
              </a:rPr>
              <a:t>стоимость основных средств не более 150 млн. </a:t>
            </a:r>
            <a:r>
              <a:rPr lang="ru-RU" sz="1600" b="0" dirty="0" smtClean="0">
                <a:latin typeface="ArialMT"/>
              </a:rPr>
              <a:t>руб.;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ограничения </a:t>
            </a:r>
            <a:r>
              <a:rPr lang="ru-RU" sz="1600" b="0" dirty="0">
                <a:latin typeface="ArialMT"/>
              </a:rPr>
              <a:t>по отдельным видам деятельности (например, нельзя </a:t>
            </a:r>
            <a:r>
              <a:rPr lang="ru-RU" sz="1600" b="0" dirty="0" smtClean="0">
                <a:latin typeface="ArialMT"/>
              </a:rPr>
              <a:t>применять УСН </a:t>
            </a:r>
            <a:r>
              <a:rPr lang="ru-RU" sz="1600" b="0" dirty="0">
                <a:latin typeface="ArialMT"/>
              </a:rPr>
              <a:t>при производстве подакцизных товаров и добыче полезных </a:t>
            </a:r>
            <a:r>
              <a:rPr lang="ru-RU" sz="1600" b="0" dirty="0" smtClean="0">
                <a:latin typeface="ArialMT"/>
              </a:rPr>
              <a:t>ископаемых, а </a:t>
            </a:r>
            <a:r>
              <a:rPr lang="ru-RU" sz="1600" b="0" dirty="0">
                <a:latin typeface="ArialMT"/>
              </a:rPr>
              <a:t>также нотариусам и </a:t>
            </a:r>
            <a:r>
              <a:rPr lang="ru-RU" sz="1600" b="0" dirty="0" smtClean="0">
                <a:latin typeface="ArialMT"/>
              </a:rPr>
              <a:t>адвокатам </a:t>
            </a:r>
            <a:r>
              <a:rPr lang="ru-RU" sz="1600" b="0" dirty="0">
                <a:latin typeface="ArialMT"/>
              </a:rPr>
              <a:t>(п.3 </a:t>
            </a:r>
            <a:r>
              <a:rPr lang="ru-RU" sz="1600" b="0" dirty="0">
                <a:latin typeface="ArialMT"/>
              </a:rPr>
              <a:t>статьи 346.12 НК </a:t>
            </a:r>
            <a:r>
              <a:rPr lang="ru-RU" sz="1600" b="0" dirty="0">
                <a:latin typeface="ArialMT"/>
              </a:rPr>
              <a:t>РФ</a:t>
            </a:r>
            <a:r>
              <a:rPr lang="ru-RU" sz="1600" b="0" dirty="0" smtClean="0">
                <a:latin typeface="ArialMT"/>
              </a:rPr>
              <a:t>).</a:t>
            </a:r>
            <a:endParaRPr lang="ru-RU" sz="1600" b="0" dirty="0">
              <a:latin typeface="ArialMT"/>
            </a:endParaRP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Налоговые ставки: </a:t>
            </a:r>
            <a:endParaRPr lang="ru-RU" sz="200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6% (8% от 150 до 200 млн. руб.) </a:t>
            </a:r>
            <a:r>
              <a:rPr lang="ru-RU" sz="1600" b="0" dirty="0">
                <a:latin typeface="ArialMT"/>
              </a:rPr>
              <a:t>при выборе объекта налогообложения «доходы</a:t>
            </a:r>
            <a:r>
              <a:rPr lang="ru-RU" sz="1600" b="0" dirty="0" smtClean="0">
                <a:latin typeface="ArialMT"/>
              </a:rPr>
              <a:t>»;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10% (20</a:t>
            </a:r>
            <a:r>
              <a:rPr lang="ru-RU" sz="1600" b="0" dirty="0">
                <a:latin typeface="ArialMT"/>
              </a:rPr>
              <a:t>%  от 150 до 200 млн. руб</a:t>
            </a:r>
            <a:r>
              <a:rPr lang="ru-RU" sz="1600" b="0" dirty="0" smtClean="0">
                <a:latin typeface="ArialMT"/>
              </a:rPr>
              <a:t>.) </a:t>
            </a:r>
            <a:r>
              <a:rPr lang="ru-RU" sz="1600" b="0" dirty="0">
                <a:latin typeface="ArialMT"/>
              </a:rPr>
              <a:t>при выборе объекта налогообложения «доходы-расходы» </a:t>
            </a:r>
            <a:endParaRPr lang="ru-RU" sz="1600" b="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Применение режима заменяет уплату:</a:t>
            </a:r>
            <a:endParaRPr lang="ru-RU" sz="200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налога </a:t>
            </a:r>
            <a:r>
              <a:rPr lang="ru-RU" sz="1600" b="0" dirty="0">
                <a:latin typeface="ArialMT"/>
              </a:rPr>
              <a:t>на прибыль — для </a:t>
            </a:r>
            <a:r>
              <a:rPr lang="ru-RU" sz="1600" b="0" dirty="0" smtClean="0">
                <a:latin typeface="ArialMT"/>
              </a:rPr>
              <a:t>ЮЛ;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НДФЛ </a:t>
            </a:r>
            <a:r>
              <a:rPr lang="ru-RU" sz="1600" b="0" dirty="0">
                <a:latin typeface="ArialMT"/>
              </a:rPr>
              <a:t>с доходов, полученных от предпринимательской деятельности — </a:t>
            </a:r>
            <a:r>
              <a:rPr lang="ru-RU" sz="1600" b="0" dirty="0" smtClean="0">
                <a:latin typeface="ArialMT"/>
              </a:rPr>
              <a:t>для ИП;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НДС </a:t>
            </a:r>
            <a:r>
              <a:rPr lang="ru-RU" sz="1600" b="0" dirty="0">
                <a:latin typeface="ArialMT"/>
              </a:rPr>
              <a:t>(кроме НДС при импорте товаров и НДС в качестве налогового агента</a:t>
            </a:r>
            <a:r>
              <a:rPr lang="ru-RU" sz="1600" b="0" dirty="0" smtClean="0">
                <a:latin typeface="ArialMT"/>
              </a:rPr>
              <a:t>):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налог </a:t>
            </a:r>
            <a:r>
              <a:rPr lang="ru-RU" sz="1600" b="0" dirty="0">
                <a:latin typeface="ArialMT"/>
              </a:rPr>
              <a:t>на имущество, используемое в предпринимательской </a:t>
            </a:r>
            <a:r>
              <a:rPr lang="ru-RU" sz="1600" b="0" dirty="0" smtClean="0">
                <a:latin typeface="ArialMT"/>
              </a:rPr>
              <a:t>деятельности.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Основные </a:t>
            </a:r>
            <a:r>
              <a:rPr lang="ru-RU" sz="2000" dirty="0">
                <a:latin typeface="ArialMT"/>
              </a:rPr>
              <a:t>обязательства: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отчетность </a:t>
            </a:r>
            <a:r>
              <a:rPr lang="ru-RU" sz="1600" b="0" dirty="0">
                <a:latin typeface="ArialMT"/>
              </a:rPr>
              <a:t>1 раз в </a:t>
            </a:r>
            <a:r>
              <a:rPr lang="ru-RU" sz="1600" b="0" dirty="0" smtClean="0">
                <a:latin typeface="ArialMT"/>
              </a:rPr>
              <a:t>год;</a:t>
            </a:r>
            <a:endParaRPr lang="ru-RU" sz="1600" b="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авансовые </a:t>
            </a:r>
            <a:r>
              <a:rPr lang="ru-RU" sz="1600" b="0" dirty="0">
                <a:latin typeface="ArialMT"/>
              </a:rPr>
              <a:t>платежи уплачиваются </a:t>
            </a:r>
            <a:r>
              <a:rPr lang="ru-RU" sz="1600" b="0" dirty="0" smtClean="0">
                <a:latin typeface="ArialMT"/>
              </a:rPr>
              <a:t>ежеквартально;</a:t>
            </a:r>
            <a:endParaRPr lang="ru-RU" sz="1600" b="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необходимо </a:t>
            </a:r>
            <a:r>
              <a:rPr lang="ru-RU" sz="1600" b="0" dirty="0">
                <a:latin typeface="ArialMT"/>
              </a:rPr>
              <a:t>вести книгу учета доходов и </a:t>
            </a:r>
            <a:r>
              <a:rPr lang="ru-RU" sz="1600" b="0" dirty="0" smtClean="0">
                <a:latin typeface="ArialMT"/>
              </a:rPr>
              <a:t>расходов.</a:t>
            </a:r>
            <a:endParaRPr lang="ru-RU" sz="1600" b="0" dirty="0">
              <a:latin typeface="Arial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66780" y="5868863"/>
            <a:ext cx="3672408" cy="1213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spAutoFit/>
          </a:bodyPr>
          <a:lstStyle/>
          <a:p>
            <a:pPr algn="ctr"/>
            <a:r>
              <a:rPr lang="ru-RU" sz="1800" dirty="0" smtClean="0"/>
              <a:t>Возможно уменьшение суммы налога на сумму уплаченных страховых взносов </a:t>
            </a:r>
            <a:r>
              <a:rPr lang="ru-RU" sz="1800" dirty="0"/>
              <a:t>за себя и за наемных </a:t>
            </a:r>
            <a:r>
              <a:rPr lang="ru-RU" sz="1800" dirty="0" smtClean="0"/>
              <a:t> работников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25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935322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rgbClr val="0066FF"/>
                </a:solidFill>
                <a:latin typeface="PFDinDisplayPro-Black"/>
              </a:rPr>
              <a:t>НАЛОГ НА </a:t>
            </a:r>
            <a:r>
              <a:rPr lang="ru-RU" sz="2200" dirty="0">
                <a:solidFill>
                  <a:srgbClr val="0066FF"/>
                </a:solidFill>
                <a:latin typeface="PFDinDisplayPro-Black"/>
              </a:rPr>
              <a:t>ПРОФЕССИОНАЛЬНЫЙ</a:t>
            </a:r>
            <a:r>
              <a:rPr lang="ru-RU" sz="2000" dirty="0">
                <a:solidFill>
                  <a:srgbClr val="0066FF"/>
                </a:solidFill>
                <a:latin typeface="PFDinDisplayPro-Black"/>
              </a:rPr>
              <a:t> ДОХОД</a:t>
            </a:r>
            <a:br>
              <a:rPr lang="ru-RU" sz="2000" dirty="0">
                <a:solidFill>
                  <a:srgbClr val="0066FF"/>
                </a:solidFill>
                <a:latin typeface="PFDinDisplayPro-Black"/>
              </a:rPr>
            </a:br>
            <a:r>
              <a:rPr lang="ru-RU" sz="1600" dirty="0">
                <a:solidFill>
                  <a:srgbClr val="000000"/>
                </a:solidFill>
                <a:latin typeface="ArialMT"/>
              </a:rPr>
              <a:t>для </a:t>
            </a:r>
            <a:r>
              <a:rPr lang="ru-RU" sz="1800" dirty="0">
                <a:solidFill>
                  <a:srgbClr val="000000"/>
                </a:solidFill>
                <a:latin typeface="ArialMT"/>
              </a:rPr>
              <a:t>физических</a:t>
            </a:r>
            <a:r>
              <a:rPr lang="ru-RU" sz="1600" dirty="0">
                <a:solidFill>
                  <a:srgbClr val="000000"/>
                </a:solidFill>
                <a:latin typeface="ArialMT"/>
              </a:rPr>
              <a:t> лиц и индивидуальных предпринимателей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738188" y="1044327"/>
            <a:ext cx="9073008" cy="6197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Основные ограничения: 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нельзя привлекать работников;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доход не превышает 2,4 млн руб. в год</a:t>
            </a:r>
            <a:r>
              <a:rPr lang="ru-RU" sz="1600" b="0" dirty="0">
                <a:latin typeface="ArialMT"/>
              </a:rPr>
              <a:t>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нельзя совмещать с иными налоговыми </a:t>
            </a:r>
            <a:r>
              <a:rPr lang="ru-RU" sz="1600" b="0" dirty="0">
                <a:latin typeface="ArialMT"/>
              </a:rPr>
              <a:t>режимами, не </a:t>
            </a:r>
            <a:r>
              <a:rPr lang="ru-RU" sz="1600" b="0" dirty="0">
                <a:latin typeface="ArialMT"/>
              </a:rPr>
              <a:t>применяется при перепродаже </a:t>
            </a:r>
            <a:r>
              <a:rPr lang="ru-RU" sz="1600" b="0" dirty="0">
                <a:latin typeface="ArialMT"/>
              </a:rPr>
              <a:t>товаров, имущественных </a:t>
            </a:r>
            <a:r>
              <a:rPr lang="ru-RU" sz="1600" b="0" dirty="0">
                <a:latin typeface="ArialMT"/>
              </a:rPr>
              <a:t>прав (</a:t>
            </a:r>
            <a:r>
              <a:rPr lang="ru-RU" sz="1600" b="0" dirty="0">
                <a:latin typeface="ArialMT"/>
              </a:rPr>
              <a:t>кроме имущества </a:t>
            </a:r>
            <a:r>
              <a:rPr lang="ru-RU" sz="1600" b="0" dirty="0">
                <a:latin typeface="ArialMT"/>
              </a:rPr>
              <a:t>для личных, домашних и (или) иных подобных </a:t>
            </a:r>
            <a:r>
              <a:rPr lang="ru-RU" sz="1600" b="0" dirty="0">
                <a:latin typeface="ArialMT"/>
              </a:rPr>
              <a:t>нужд);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не </a:t>
            </a:r>
            <a:r>
              <a:rPr lang="ru-RU" sz="1600" b="0" dirty="0">
                <a:latin typeface="ArialMT"/>
              </a:rPr>
              <a:t>применяется при реализации подакцизных товаров и товаров, </a:t>
            </a:r>
            <a:r>
              <a:rPr lang="ru-RU" sz="1600" b="0" dirty="0">
                <a:latin typeface="ArialMT"/>
              </a:rPr>
              <a:t>подлежащих обязательной </a:t>
            </a:r>
            <a:r>
              <a:rPr lang="ru-RU" sz="1600" b="0" dirty="0">
                <a:latin typeface="ArialMT"/>
              </a:rPr>
              <a:t>маркировке средствами </a:t>
            </a:r>
            <a:r>
              <a:rPr lang="ru-RU" sz="1600" b="0" dirty="0">
                <a:latin typeface="ArialMT"/>
              </a:rPr>
              <a:t>идентификации;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Налоговые ставки: </a:t>
            </a:r>
            <a:endParaRPr lang="ru-RU" sz="200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4% при реализации товаров (работ, услуг) физическим лицам</a:t>
            </a:r>
            <a:r>
              <a:rPr lang="ru-RU" sz="1600" b="0" dirty="0">
                <a:latin typeface="ArialMT"/>
              </a:rPr>
              <a:t>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6% при реализации товаров (работ, услуг) ИП и </a:t>
            </a:r>
            <a:r>
              <a:rPr lang="ru-RU" sz="1600" b="0" dirty="0">
                <a:latin typeface="ArialMT"/>
              </a:rPr>
              <a:t>ЮЛ.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Применение режима заменяет уплату:</a:t>
            </a:r>
            <a:endParaRPr lang="ru-RU" sz="200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НДФЛ в отношении доходов, являющихся объектом обложения налогом на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профессиональный </a:t>
            </a:r>
            <a:r>
              <a:rPr lang="ru-RU" sz="1600" b="0" dirty="0">
                <a:latin typeface="ArialMT"/>
              </a:rPr>
              <a:t>доход;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НДС (кроме НДС при импорте товаров и НДС в качестве налогового агента</a:t>
            </a:r>
            <a:r>
              <a:rPr lang="ru-RU" sz="1600" b="0" dirty="0">
                <a:latin typeface="ArialMT"/>
              </a:rPr>
              <a:t>).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Особенности </a:t>
            </a:r>
            <a:r>
              <a:rPr lang="ru-RU" sz="2000" dirty="0" err="1" smtClean="0">
                <a:latin typeface="ArialMT"/>
              </a:rPr>
              <a:t>пременения</a:t>
            </a:r>
            <a:r>
              <a:rPr lang="ru-RU" sz="2000" dirty="0" smtClean="0">
                <a:latin typeface="ArialMT"/>
              </a:rPr>
              <a:t>:</a:t>
            </a:r>
            <a:endParaRPr lang="ru-RU" sz="200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Регистрация осуществляется через бесплатное мобильное </a:t>
            </a:r>
            <a:r>
              <a:rPr lang="ru-RU" sz="1600" b="0" dirty="0" smtClean="0">
                <a:latin typeface="ArialMT"/>
              </a:rPr>
              <a:t>приложение «Мой </a:t>
            </a:r>
            <a:r>
              <a:rPr lang="ru-RU" sz="1600" b="0" dirty="0">
                <a:latin typeface="ArialMT"/>
              </a:rPr>
              <a:t>налог» или веб-кабинет «Мой налог». Приложение обеспечивает </a:t>
            </a:r>
            <a:r>
              <a:rPr lang="ru-RU" sz="1600" b="0" dirty="0" smtClean="0">
                <a:latin typeface="ArialMT"/>
              </a:rPr>
              <a:t>всё взаимодействие </a:t>
            </a:r>
            <a:r>
              <a:rPr lang="ru-RU" sz="1600" b="0" dirty="0">
                <a:latin typeface="ArialMT"/>
              </a:rPr>
              <a:t>между </a:t>
            </a:r>
            <a:r>
              <a:rPr lang="ru-RU" sz="1600" b="0" dirty="0" smtClean="0">
                <a:latin typeface="ArialMT"/>
              </a:rPr>
              <a:t> </a:t>
            </a:r>
            <a:r>
              <a:rPr lang="ru-RU" sz="1600" b="0" dirty="0" err="1" smtClean="0">
                <a:latin typeface="ArialMT"/>
              </a:rPr>
              <a:t>самозанятыми</a:t>
            </a:r>
            <a:r>
              <a:rPr lang="ru-RU" sz="1600" b="0" dirty="0" smtClean="0">
                <a:latin typeface="ArialMT"/>
              </a:rPr>
              <a:t> </a:t>
            </a:r>
            <a:r>
              <a:rPr lang="ru-RU" sz="1600" b="0" dirty="0">
                <a:latin typeface="ArialMT"/>
              </a:rPr>
              <a:t>и налоговыми органами, не </a:t>
            </a:r>
            <a:r>
              <a:rPr lang="ru-RU" sz="1600" b="0" dirty="0" smtClean="0">
                <a:latin typeface="ArialMT"/>
              </a:rPr>
              <a:t>требуя личного </a:t>
            </a:r>
            <a:r>
              <a:rPr lang="ru-RU" sz="1600" b="0" dirty="0">
                <a:latin typeface="ArialMT"/>
              </a:rPr>
              <a:t>визита в инспекцию. Оно </a:t>
            </a:r>
            <a:r>
              <a:rPr lang="ru-RU" sz="1600" b="0" dirty="0" smtClean="0">
                <a:latin typeface="ArialMT"/>
              </a:rPr>
              <a:t> заменяет </a:t>
            </a:r>
            <a:r>
              <a:rPr lang="ru-RU" sz="1600" b="0" dirty="0">
                <a:latin typeface="ArialMT"/>
              </a:rPr>
              <a:t>кассу и отчетность</a:t>
            </a:r>
            <a:r>
              <a:rPr lang="ru-RU" sz="1600" b="0" dirty="0" smtClean="0">
                <a:latin typeface="ArialMT"/>
              </a:rPr>
              <a:t>.</a:t>
            </a:r>
            <a:endParaRPr lang="ru-RU" sz="1600" b="0" dirty="0">
              <a:latin typeface="Arial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8908" y="3217642"/>
            <a:ext cx="3006228" cy="13364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spAutoFit/>
          </a:bodyPr>
          <a:lstStyle/>
          <a:p>
            <a:pPr algn="ctr"/>
            <a:r>
              <a:rPr lang="ru-RU" sz="1600" dirty="0"/>
              <a:t>Нет обязанности уплачивать страховые взносы как для ФЛ,</a:t>
            </a:r>
          </a:p>
          <a:p>
            <a:pPr algn="ctr"/>
            <a:r>
              <a:rPr lang="ru-RU" sz="1600" dirty="0"/>
              <a:t>так и для ИП.</a:t>
            </a:r>
          </a:p>
          <a:p>
            <a:pPr algn="ctr"/>
            <a:r>
              <a:rPr lang="ru-RU" sz="1600" dirty="0"/>
              <a:t>Однако, их можно уплачивать</a:t>
            </a:r>
          </a:p>
          <a:p>
            <a:pPr algn="ctr"/>
            <a:r>
              <a:rPr lang="ru-RU" sz="1600" dirty="0"/>
              <a:t>в добровольном порядке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37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7078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66FF"/>
                </a:solidFill>
                <a:latin typeface="PFDinDisplayPro-Black"/>
              </a:rPr>
              <a:t>ПАТЕНТНАЯ СИСТЕМА НАЛОГООБЛОЖЕНИЯ</a:t>
            </a:r>
            <a:r>
              <a:rPr lang="ru-RU" sz="3600" dirty="0">
                <a:solidFill>
                  <a:srgbClr val="0066FF"/>
                </a:solidFill>
                <a:latin typeface="PFDinDisplayPro-Black"/>
              </a:rPr>
              <a:t/>
            </a:r>
            <a:br>
              <a:rPr lang="ru-RU" sz="3600" dirty="0">
                <a:solidFill>
                  <a:srgbClr val="0066FF"/>
                </a:solidFill>
                <a:latin typeface="PFDinDisplayPro-Black"/>
              </a:rPr>
            </a:br>
            <a:r>
              <a:rPr lang="ru-RU" sz="1800" dirty="0">
                <a:solidFill>
                  <a:srgbClr val="000000"/>
                </a:solidFill>
                <a:latin typeface="ArialMT"/>
              </a:rPr>
              <a:t>для и</a:t>
            </a:r>
            <a:r>
              <a:rPr lang="ru-RU" sz="1800" dirty="0" smtClean="0">
                <a:solidFill>
                  <a:srgbClr val="000000"/>
                </a:solidFill>
                <a:latin typeface="ArialMT"/>
              </a:rPr>
              <a:t>ндивидуальных </a:t>
            </a:r>
            <a:r>
              <a:rPr lang="ru-RU" sz="1800" dirty="0">
                <a:solidFill>
                  <a:srgbClr val="000000"/>
                </a:solidFill>
                <a:latin typeface="ArialMT"/>
              </a:rPr>
              <a:t>предпринимателей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738188" y="1116335"/>
            <a:ext cx="9353550" cy="6296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Основные ограничения: 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Средняя численность наемных работников не должна превышать </a:t>
            </a:r>
            <a:r>
              <a:rPr lang="ru-RU" sz="1600" b="0" dirty="0" smtClean="0">
                <a:latin typeface="ArialMT"/>
              </a:rPr>
              <a:t>за налоговый </a:t>
            </a:r>
            <a:r>
              <a:rPr lang="ru-RU" sz="1600" b="0" dirty="0">
                <a:latin typeface="ArialMT"/>
              </a:rPr>
              <a:t>период 15 человек</a:t>
            </a:r>
            <a:r>
              <a:rPr lang="ru-RU" sz="1600" b="0" dirty="0">
                <a:latin typeface="ArialMT"/>
              </a:rPr>
              <a:t>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доход не может </a:t>
            </a:r>
            <a:r>
              <a:rPr lang="ru-RU" sz="1600" b="0" dirty="0">
                <a:latin typeface="ArialMT"/>
              </a:rPr>
              <a:t>превышает </a:t>
            </a:r>
            <a:r>
              <a:rPr lang="ru-RU" sz="1600" b="0" dirty="0" smtClean="0">
                <a:latin typeface="ArialMT"/>
              </a:rPr>
              <a:t>60 млн</a:t>
            </a:r>
            <a:r>
              <a:rPr lang="ru-RU" sz="1600" b="0" dirty="0">
                <a:latin typeface="ArialMT"/>
              </a:rPr>
              <a:t>. руб. в </a:t>
            </a:r>
            <a:r>
              <a:rPr lang="ru-RU" sz="1600" b="0" dirty="0" smtClean="0">
                <a:latin typeface="ArialMT"/>
              </a:rPr>
              <a:t>год;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Ограниченный перечень видов деятельности (п.2 ст.346.43 НК РФ)</a:t>
            </a:r>
            <a:r>
              <a:rPr lang="ru-RU" sz="1600" b="0" dirty="0" smtClean="0">
                <a:latin typeface="ArialMT"/>
              </a:rPr>
              <a:t>.</a:t>
            </a:r>
            <a:endParaRPr lang="ru-RU" sz="1600" b="0" dirty="0">
              <a:latin typeface="ArialMT"/>
            </a:endParaRP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Налоговые ставки: </a:t>
            </a:r>
            <a:endParaRPr lang="ru-RU" sz="200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 smtClean="0">
                <a:latin typeface="ArialMT"/>
              </a:rPr>
              <a:t>6%.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Применение режима заменяет уплату:</a:t>
            </a:r>
            <a:endParaRPr lang="ru-RU" sz="200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НДФЛ в отношении доходов, являющихся объектом обложения налогом </a:t>
            </a:r>
            <a:r>
              <a:rPr lang="ru-RU" sz="1600" b="0" dirty="0" smtClean="0">
                <a:latin typeface="ArialMT"/>
              </a:rPr>
              <a:t>на профессиональный </a:t>
            </a:r>
            <a:r>
              <a:rPr lang="ru-RU" sz="1600" b="0" dirty="0">
                <a:latin typeface="ArialMT"/>
              </a:rPr>
              <a:t>доход;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НДС </a:t>
            </a:r>
            <a:r>
              <a:rPr lang="ru-RU" sz="1600" b="0" dirty="0">
                <a:latin typeface="ArialMT"/>
              </a:rPr>
              <a:t>(кроме НДС при импорте товаров и НДС в качестве налогового агента</a:t>
            </a:r>
            <a:r>
              <a:rPr lang="ru-RU" sz="1600" b="0" dirty="0">
                <a:latin typeface="ArialMT"/>
              </a:rPr>
              <a:t>);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>
                <a:latin typeface="ArialMT"/>
              </a:rPr>
              <a:t>налога </a:t>
            </a:r>
            <a:r>
              <a:rPr lang="ru-RU" sz="1600" b="0" dirty="0">
                <a:latin typeface="ArialMT"/>
              </a:rPr>
              <a:t>на имущество (за исключением объектов недвижимости, </a:t>
            </a:r>
            <a:r>
              <a:rPr lang="ru-RU" sz="1600" b="0" dirty="0">
                <a:latin typeface="ArialMT"/>
              </a:rPr>
              <a:t>налоговая база </a:t>
            </a:r>
            <a:r>
              <a:rPr lang="ru-RU" sz="1600" b="0" dirty="0">
                <a:latin typeface="ArialMT"/>
              </a:rPr>
              <a:t>по </a:t>
            </a:r>
            <a:r>
              <a:rPr lang="ru-RU" sz="1600" b="0" dirty="0">
                <a:latin typeface="ArialMT"/>
              </a:rPr>
              <a:t>которым определяется </a:t>
            </a:r>
            <a:r>
              <a:rPr lang="ru-RU" sz="1600" b="0" dirty="0">
                <a:latin typeface="ArialMT"/>
              </a:rPr>
              <a:t>как их кадастровая стоимость</a:t>
            </a:r>
            <a:r>
              <a:rPr lang="ru-RU" sz="1600" b="0" dirty="0" smtClean="0">
                <a:latin typeface="ArialMT"/>
              </a:rPr>
              <a:t>)</a:t>
            </a:r>
            <a:r>
              <a:rPr lang="ru-RU" sz="1600" b="0" dirty="0" smtClean="0">
                <a:latin typeface="ArialMT"/>
              </a:rPr>
              <a:t>.</a:t>
            </a:r>
          </a:p>
          <a:p>
            <a:pPr marL="0">
              <a:spcBef>
                <a:spcPts val="0"/>
              </a:spcBef>
            </a:pPr>
            <a:endParaRPr lang="ru-RU" sz="2000" dirty="0" smtClean="0">
              <a:latin typeface="ArialMT"/>
            </a:endParaRP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ArialMT"/>
              </a:rPr>
              <a:t>Основные </a:t>
            </a:r>
            <a:r>
              <a:rPr lang="ru-RU" sz="2000" dirty="0">
                <a:latin typeface="ArialMT"/>
              </a:rPr>
              <a:t>обязательства: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/>
              <a:t>налог уплачивается 2 раза в год</a:t>
            </a:r>
            <a:r>
              <a:rPr lang="ru-RU" sz="1600" b="0" dirty="0" smtClean="0">
                <a:latin typeface="ArialMT"/>
              </a:rPr>
              <a:t>;</a:t>
            </a:r>
            <a:endParaRPr lang="ru-RU" sz="1600" b="0" dirty="0"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/>
              <a:t>необходимо вести книгу учета доходов (форма Книги учета доходов и </a:t>
            </a:r>
            <a:r>
              <a:rPr lang="ru-RU" sz="1600" b="0" dirty="0" smtClean="0"/>
              <a:t>порядок заполнения </a:t>
            </a:r>
            <a:r>
              <a:rPr lang="ru-RU" sz="1600" b="0" dirty="0"/>
              <a:t>утверждены приказом Минфина России от 22.10.2012 № 135н.)</a:t>
            </a:r>
            <a:r>
              <a:rPr lang="ru-RU" sz="1600" b="0" dirty="0"/>
              <a:t>;</a:t>
            </a:r>
            <a:endParaRPr lang="ru-RU" sz="1600" b="0" dirty="0"/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/>
              <a:t>Отчетность при ПСН не </a:t>
            </a:r>
            <a:r>
              <a:rPr lang="ru-RU" sz="1600" b="0" dirty="0" smtClean="0"/>
              <a:t>представляется;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b="0" dirty="0"/>
              <a:t>Патент выдается с любой даты, на период от 1 до 12 месяцев включительно </a:t>
            </a:r>
            <a:r>
              <a:rPr lang="ru-RU" sz="1600" b="0" dirty="0" smtClean="0"/>
              <a:t>в пределах</a:t>
            </a:r>
            <a:br>
              <a:rPr lang="ru-RU" sz="1600" b="0" dirty="0" smtClean="0"/>
            </a:br>
            <a:r>
              <a:rPr lang="ru-RU" sz="1600" b="0" dirty="0" smtClean="0"/>
              <a:t>календарного </a:t>
            </a:r>
            <a:r>
              <a:rPr lang="ru-RU" sz="1600" b="0" dirty="0"/>
              <a:t>года</a:t>
            </a:r>
            <a:r>
              <a:rPr lang="ru-RU" sz="1600" b="0" dirty="0"/>
              <a:t>.</a:t>
            </a:r>
            <a:endParaRPr lang="ru-RU" sz="16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6642844" y="2556495"/>
            <a:ext cx="3672408" cy="1213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spAutoFit/>
          </a:bodyPr>
          <a:lstStyle/>
          <a:p>
            <a:pPr algn="ctr"/>
            <a:r>
              <a:rPr lang="ru-RU" sz="1800" dirty="0" smtClean="0"/>
              <a:t>Возможно уменьшение суммы налога на сумму уплаченных страховых взносов </a:t>
            </a:r>
            <a:r>
              <a:rPr lang="ru-RU" sz="1800" dirty="0"/>
              <a:t>за себя и за наемных </a:t>
            </a:r>
            <a:r>
              <a:rPr lang="ru-RU" sz="1800" dirty="0" smtClean="0"/>
              <a:t> работников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7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7424" y="684286"/>
            <a:ext cx="9179797" cy="720081"/>
          </a:xfrm>
          <a:prstGeom prst="rect">
            <a:avLst/>
          </a:prstGeom>
        </p:spPr>
        <p:txBody>
          <a:bodyPr vert="horz" lIns="91270" tIns="45634" rIns="91270" bIns="45634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3" y="6660951"/>
            <a:ext cx="724719" cy="696626"/>
          </a:xfrm>
        </p:spPr>
        <p:txBody>
          <a:bodyPr>
            <a:normAutofit/>
          </a:bodyPr>
          <a:lstStyle/>
          <a:p>
            <a:fld id="{E20E89E6-FE54-4E13-859C-1FA908D70D39}" type="slidenum">
              <a:rPr lang="ru-RU" sz="2400">
                <a:solidFill>
                  <a:prstClr val="white"/>
                </a:solidFill>
              </a:rPr>
              <a:pPr/>
              <a:t>6</a:t>
            </a:fld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9353226" cy="79208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>
                <a:solidFill>
                  <a:srgbClr val="0066FF"/>
                </a:solidFill>
                <a:latin typeface="PFDinDisplayPro-Black"/>
              </a:rPr>
              <a:t>Единый сельскохозяйственный налог</a:t>
            </a:r>
            <a:br>
              <a:rPr lang="ru-RU" sz="2000" dirty="0" smtClean="0">
                <a:solidFill>
                  <a:srgbClr val="0066FF"/>
                </a:solidFill>
                <a:latin typeface="PFDinDisplayPro-Black"/>
              </a:rPr>
            </a:br>
            <a:r>
              <a:rPr lang="ru-RU" sz="1600" dirty="0" smtClean="0">
                <a:solidFill>
                  <a:srgbClr val="000000"/>
                </a:solidFill>
                <a:latin typeface="ArialMT"/>
              </a:rPr>
              <a:t>индивидуальных предпринимателей и организаций</a:t>
            </a:r>
            <a:endParaRPr lang="ru-RU" sz="1600" dirty="0">
              <a:solidFill>
                <a:srgbClr val="000000"/>
              </a:solidFill>
              <a:latin typeface="ArialMT"/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738188" y="1116335"/>
            <a:ext cx="9353550" cy="6629992"/>
          </a:xfrm>
          <a:prstGeom prst="rect">
            <a:avLst/>
          </a:prstGeom>
        </p:spPr>
        <p:txBody>
          <a:bodyPr vert="horz" wrap="square" lIns="104110" tIns="52056" rIns="104110" bIns="52056" rtlCol="0" anchor="t">
            <a:spAutoFit/>
          </a:bodyPr>
          <a:lstStyle>
            <a:lvl1pPr marL="0" indent="0" algn="l" defTabSz="1041114" rtl="0" eaLnBrk="1" latinLnBrk="0" hangingPunct="1">
              <a:spcBef>
                <a:spcPct val="20000"/>
              </a:spcBef>
              <a:buFont typeface="+mj-lt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520560" indent="0" algn="l" defTabSz="1041114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041114" indent="0" algn="l" defTabSz="1041114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561673" indent="0" algn="just" defTabSz="1041114" rtl="0" eaLnBrk="1" latinLnBrk="0" hangingPunct="1">
              <a:lnSpc>
                <a:spcPts val="1798"/>
              </a:lnSpc>
              <a:spcBef>
                <a:spcPts val="400"/>
              </a:spcBef>
              <a:buFont typeface="Arial" pitchFamily="34" charset="0"/>
              <a:buNone/>
              <a:tabLst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82226" indent="0" algn="l" defTabSz="1041114" rtl="0" eaLnBrk="1" latinLnBrk="0" hangingPunct="1">
              <a:lnSpc>
                <a:spcPts val="1798"/>
              </a:lnSpc>
              <a:spcBef>
                <a:spcPts val="400"/>
              </a:spcBef>
              <a:buFont typeface="Arial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602778" indent="0" algn="l" defTabSz="104111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3338" indent="0" algn="l" defTabSz="104111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43892" indent="0" algn="l" defTabSz="104111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64448" indent="0" algn="l" defTabSz="1041114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93793">
              <a:spcBef>
                <a:spcPts val="0"/>
              </a:spcBef>
            </a:pPr>
            <a:r>
              <a:rPr lang="ru-RU" sz="2000" b="1" dirty="0">
                <a:solidFill>
                  <a:srgbClr val="005AA9"/>
                </a:solidFill>
                <a:latin typeface="ArialMT"/>
              </a:rPr>
              <a:t>Основные ограничения: 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доля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дохода от сельскохозяйственной деятельности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за календарный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год составляет не менее 70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%.</a:t>
            </a:r>
            <a:endParaRPr lang="ru-RU" sz="1600" dirty="0">
              <a:solidFill>
                <a:srgbClr val="005AA9"/>
              </a:solidFill>
              <a:latin typeface="ArialMT"/>
            </a:endParaRPr>
          </a:p>
          <a:p>
            <a:pPr defTabSz="1293793">
              <a:spcBef>
                <a:spcPts val="0"/>
              </a:spcBef>
            </a:pPr>
            <a:r>
              <a:rPr lang="ru-RU" sz="2000" b="1" dirty="0">
                <a:solidFill>
                  <a:srgbClr val="005AA9"/>
                </a:solidFill>
                <a:latin typeface="ArialMT"/>
              </a:rPr>
              <a:t>Налоговые ставки: 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rgbClr val="005AA9"/>
                </a:solidFill>
                <a:latin typeface="ArialMT"/>
              </a:rPr>
              <a:t>6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%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rgbClr val="005AA9"/>
                </a:solidFill>
                <a:latin typeface="ArialMT"/>
              </a:rPr>
              <a:t>Законами субъектов РФ налоговая ставка может быть уменьшена до 0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%.</a:t>
            </a: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005AA9"/>
              </a:solidFill>
              <a:latin typeface="ArialMT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005AA9"/>
                </a:solidFill>
                <a:latin typeface="ArialMT"/>
              </a:rPr>
              <a:t>Не вправе переходить на уплату ЕСХН: </a:t>
            </a:r>
            <a:endParaRPr lang="ru-RU" sz="2000" b="1" dirty="0">
              <a:solidFill>
                <a:srgbClr val="005AA9"/>
              </a:solidFill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rgbClr val="005AA9"/>
                </a:solidFill>
                <a:latin typeface="ArialMT"/>
              </a:rPr>
              <a:t>организации (ИП), занимающиеся производством подакцизных товаров,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за исключением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подакцизного винограда, вина, игристого вина (шампанского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), виноматериалов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, виноградного сусла, произведенных из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винограда собственного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производства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осуществлении деятельности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в сфере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игорного бизнеса;</a:t>
            </a:r>
            <a:endParaRPr lang="ru-RU" sz="1600" dirty="0">
              <a:solidFill>
                <a:srgbClr val="005AA9"/>
              </a:solidFill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организации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, осуществляющие деятельность по организации и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проведению азартных игр;</a:t>
            </a:r>
            <a:endParaRPr lang="ru-RU" sz="1600" dirty="0">
              <a:solidFill>
                <a:srgbClr val="005AA9"/>
              </a:solidFill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казенные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, бюджетные и автономные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учреждения.</a:t>
            </a:r>
            <a:endParaRPr lang="ru-RU" sz="1600" dirty="0">
              <a:solidFill>
                <a:srgbClr val="005AA9"/>
              </a:solidFill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endParaRPr lang="ru-RU" sz="2000" dirty="0" smtClean="0">
              <a:solidFill>
                <a:srgbClr val="0066CC"/>
              </a:solidFill>
              <a:latin typeface="ArialMT"/>
            </a:endParaRPr>
          </a:p>
          <a:p>
            <a:pPr defTabSz="1293793">
              <a:spcBef>
                <a:spcPts val="0"/>
              </a:spcBef>
            </a:pPr>
            <a:r>
              <a:rPr lang="ru-RU" sz="2000" b="1" dirty="0">
                <a:solidFill>
                  <a:srgbClr val="005AA9"/>
                </a:solidFill>
                <a:latin typeface="ArialMT"/>
              </a:rPr>
              <a:t>Применение режима заменяет уплату: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rgbClr val="005AA9"/>
                </a:solidFill>
                <a:latin typeface="ArialMT"/>
              </a:rPr>
              <a:t>налога на прибыль — для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ЮЛ;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НДФЛ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с доходов, полученных от предпринимательской деятельности —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для ИП;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налога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на имущество (в части имущества, используемого при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производстве сельскохозяйственной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продукции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).</a:t>
            </a:r>
            <a:endParaRPr lang="ru-RU" sz="1600" dirty="0">
              <a:solidFill>
                <a:srgbClr val="005AA9"/>
              </a:solidFill>
              <a:latin typeface="ArialMT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endParaRPr lang="ru-RU" sz="1600" dirty="0">
              <a:solidFill>
                <a:srgbClr val="005AA9"/>
              </a:solidFill>
              <a:latin typeface="ArialMT"/>
            </a:endParaRPr>
          </a:p>
          <a:p>
            <a:pPr defTabSz="1293793">
              <a:spcBef>
                <a:spcPts val="0"/>
              </a:spcBef>
            </a:pPr>
            <a:r>
              <a:rPr lang="ru-RU" sz="2000" b="1" dirty="0">
                <a:solidFill>
                  <a:srgbClr val="005AA9"/>
                </a:solidFill>
                <a:latin typeface="ArialMT"/>
              </a:rPr>
              <a:t>Основные обязательства: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rgbClr val="005AA9"/>
                </a:solidFill>
                <a:latin typeface="ArialMT"/>
              </a:rPr>
              <a:t>отчетность 1 раз в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год;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авансовые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платежи (за полугодие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) необходимо </a:t>
            </a:r>
            <a:r>
              <a:rPr lang="ru-RU" sz="1600" dirty="0">
                <a:solidFill>
                  <a:srgbClr val="005AA9"/>
                </a:solidFill>
                <a:latin typeface="ArialMT"/>
              </a:rPr>
              <a:t>вести книгу учета доходов и </a:t>
            </a:r>
            <a:r>
              <a:rPr lang="ru-RU" sz="1600" dirty="0" smtClean="0">
                <a:solidFill>
                  <a:srgbClr val="005AA9"/>
                </a:solidFill>
                <a:latin typeface="ArialMT"/>
              </a:rPr>
              <a:t>расходов.</a:t>
            </a:r>
            <a:endParaRPr lang="ru-RU" sz="1600" dirty="0">
              <a:solidFill>
                <a:srgbClr val="005AA9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23251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7424" y="684286"/>
            <a:ext cx="9179797" cy="720081"/>
          </a:xfrm>
          <a:prstGeom prst="rect">
            <a:avLst/>
          </a:prstGeom>
        </p:spPr>
        <p:txBody>
          <a:bodyPr vert="horz" lIns="91270" tIns="45634" rIns="91270" bIns="45634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ru-R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3" y="6660951"/>
            <a:ext cx="724719" cy="696626"/>
          </a:xfrm>
        </p:spPr>
        <p:txBody>
          <a:bodyPr>
            <a:normAutofit/>
          </a:bodyPr>
          <a:lstStyle/>
          <a:p>
            <a:fld id="{E20E89E6-FE54-4E13-859C-1FA908D70D39}" type="slidenum">
              <a:rPr lang="ru-RU" sz="2400">
                <a:solidFill>
                  <a:prstClr val="white"/>
                </a:solidFill>
              </a:rPr>
              <a:pPr/>
              <a:t>7</a:t>
            </a:fld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8227" y="5220791"/>
            <a:ext cx="8928993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Отмена ЕНВД памятка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9" t="14539" r="23931" b="7753"/>
          <a:stretch/>
        </p:blipFill>
        <p:spPr>
          <a:xfrm>
            <a:off x="847424" y="540271"/>
            <a:ext cx="8891764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 vert="horz" lIns="104110" tIns="52056" rIns="104110" bIns="52056" rtlCol="0" anchor="ctr">
            <a:normAutofit/>
          </a:bodyPr>
          <a:lstStyle/>
          <a:p>
            <a:pPr>
              <a:lnSpc>
                <a:spcPts val="2399"/>
              </a:lnSpc>
            </a:pPr>
            <a:fld id="{E20E89E6-FE54-4E13-859C-1FA908D70D39}" type="slidenum">
              <a:rPr lang="ru-RU" sz="2400">
                <a:solidFill>
                  <a:prstClr val="white"/>
                </a:solidFill>
              </a:rPr>
              <a:pPr>
                <a:lnSpc>
                  <a:spcPts val="2399"/>
                </a:lnSpc>
              </a:pPr>
              <a:t>8</a:t>
            </a:fld>
            <a:endParaRPr lang="ru-RU" sz="2400" dirty="0">
              <a:solidFill>
                <a:prstClr val="white"/>
              </a:solidFill>
            </a:endParaRPr>
          </a:p>
        </p:txBody>
      </p:sp>
      <p:pic>
        <p:nvPicPr>
          <p:cNvPr id="2" name="Рисунок 1" descr="Отмена ЕНВД памятка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6" t="19105" r="21896" b="10193"/>
          <a:stretch/>
        </p:blipFill>
        <p:spPr>
          <a:xfrm>
            <a:off x="1386260" y="386560"/>
            <a:ext cx="7992888" cy="710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12166" r="15031" b="3959"/>
          <a:stretch/>
        </p:blipFill>
        <p:spPr bwMode="auto">
          <a:xfrm>
            <a:off x="738189" y="396255"/>
            <a:ext cx="9024790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5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42962</TotalTime>
  <Words>819</Words>
  <Application>Microsoft Office PowerPoint</Application>
  <PresentationFormat>Произвольный</PresentationFormat>
  <Paragraphs>115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Present_FNS2012_A4</vt:lpstr>
      <vt:lpstr>2_Present_FNS2012_A4</vt:lpstr>
      <vt:lpstr>4_Present_FNS2012_A4</vt:lpstr>
      <vt:lpstr>Презентация PowerPoint</vt:lpstr>
      <vt:lpstr>Презентация PowerPoint</vt:lpstr>
      <vt:lpstr>УПРОЩЕННАЯ СИСТЕМА НАЛОГООБЛОЖЕНИЯ для индивидуальных предпринимателей и организаций </vt:lpstr>
      <vt:lpstr>НАЛОГ НА ПРОФЕССИОНАЛЬНЫЙ ДОХОД для физических лиц и индивидуальных предпринимателей</vt:lpstr>
      <vt:lpstr>ПАТЕНТНАЯ СИСТЕМА НАЛОГООБЛОЖЕНИЯ для индивидуальных предпринимателей</vt:lpstr>
      <vt:lpstr>Единый сельскохозяйственный налог индивидуальных предпринимателей и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Алексей Юрьевич Сысуев</cp:lastModifiedBy>
  <cp:revision>1281</cp:revision>
  <cp:lastPrinted>2016-10-14T10:38:01Z</cp:lastPrinted>
  <dcterms:created xsi:type="dcterms:W3CDTF">2013-04-18T07:19:29Z</dcterms:created>
  <dcterms:modified xsi:type="dcterms:W3CDTF">2020-12-15T06:08:08Z</dcterms:modified>
</cp:coreProperties>
</file>